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383" r:id="rId5"/>
    <p:sldId id="431" r:id="rId6"/>
    <p:sldId id="442" r:id="rId7"/>
    <p:sldId id="441" r:id="rId8"/>
    <p:sldId id="444" r:id="rId9"/>
    <p:sldId id="445" r:id="rId10"/>
    <p:sldId id="446" r:id="rId11"/>
    <p:sldId id="447" r:id="rId12"/>
    <p:sldId id="443" r:id="rId13"/>
    <p:sldId id="448" r:id="rId14"/>
    <p:sldId id="449" r:id="rId15"/>
    <p:sldId id="451" r:id="rId16"/>
    <p:sldId id="453" r:id="rId17"/>
    <p:sldId id="454" r:id="rId18"/>
    <p:sldId id="455" r:id="rId19"/>
    <p:sldId id="437" r:id="rId20"/>
    <p:sldId id="456" r:id="rId21"/>
    <p:sldId id="457" r:id="rId22"/>
    <p:sldId id="458" r:id="rId23"/>
    <p:sldId id="460" r:id="rId24"/>
    <p:sldId id="459" r:id="rId25"/>
    <p:sldId id="461" r:id="rId26"/>
    <p:sldId id="381" r:id="rId27"/>
    <p:sldId id="406" r:id="rId28"/>
  </p:sldIdLst>
  <p:sldSz cx="12192000" cy="6858000"/>
  <p:notesSz cx="9388475" cy="7102475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Лекция 1" id="{ACC24B29-0CC7-491A-A98A-CF7CBDBE501E}">
          <p14:sldIdLst>
            <p14:sldId id="383"/>
            <p14:sldId id="431"/>
            <p14:sldId id="442"/>
            <p14:sldId id="441"/>
            <p14:sldId id="444"/>
            <p14:sldId id="445"/>
            <p14:sldId id="446"/>
            <p14:sldId id="447"/>
            <p14:sldId id="443"/>
            <p14:sldId id="448"/>
            <p14:sldId id="449"/>
            <p14:sldId id="451"/>
            <p14:sldId id="453"/>
            <p14:sldId id="454"/>
            <p14:sldId id="455"/>
            <p14:sldId id="437"/>
            <p14:sldId id="456"/>
            <p14:sldId id="457"/>
            <p14:sldId id="458"/>
            <p14:sldId id="460"/>
            <p14:sldId id="459"/>
            <p14:sldId id="461"/>
            <p14:sldId id="381"/>
            <p14:sldId id="4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0B3C"/>
    <a:srgbClr val="FFC000"/>
    <a:srgbClr val="EE60AA"/>
    <a:srgbClr val="0074AF"/>
    <a:srgbClr val="F77DF1"/>
    <a:srgbClr val="2085B9"/>
    <a:srgbClr val="F8F808"/>
    <a:srgbClr val="FFFFB9"/>
    <a:srgbClr val="AC320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80" autoAdjust="0"/>
    <p:restoredTop sz="97459" autoAdjust="0"/>
  </p:normalViewPr>
  <p:slideViewPr>
    <p:cSldViewPr snapToGrid="0">
      <p:cViewPr varScale="1">
        <p:scale>
          <a:sx n="110" d="100"/>
          <a:sy n="110" d="100"/>
        </p:scale>
        <p:origin x="114" y="20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0"/>
    </p:cViewPr>
  </p:sorterViewPr>
  <p:notesViewPr>
    <p:cSldViewPr snapToGrid="0">
      <p:cViewPr varScale="1">
        <p:scale>
          <a:sx n="127" d="100"/>
          <a:sy n="127" d="100"/>
        </p:scale>
        <p:origin x="198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pPr rtl="0"/>
            <a:fld id="{A5484A8C-32F5-4EA2-89BC-F4F20C2F1F2B}" type="datetime1">
              <a:rPr lang="ru-RU" noProof="1" smtClean="0"/>
              <a:t>01.02.2023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pPr rtl="0"/>
            <a:fld id="{DBAA5490-FD59-4087-AC7E-016E8A4124C4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635349BE-49F4-4400-AFD2-1EF78FE6C96A}" type="datetime1">
              <a:rPr lang="ru-RU" noProof="1" smtClean="0"/>
              <a:pPr/>
              <a:t>01.02.2023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 rtl="0"/>
            <a:r>
              <a:rPr lang="ru-RU" noProof="1"/>
              <a:t>Образец текста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pPr rtl="0"/>
            <a:fld id="{4CBCEA92-F142-4D57-B507-37BDAF44710C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ru-RU" noProof="1"/>
              <a:t>Чтобы использовать этот слайд анимированного заголовка с новым изображением: 1) Переместите верхнюю полупрозрачную фигуру в сторону. 2) Удалите изображение. 3) Щелкните значок рисунка, чтобы добавить новый рисунок. 4) Верните полупрозрачную фигуру в исходное положение. 5) Измените текст на слайде.</a:t>
            </a:r>
          </a:p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076836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10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7571941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550860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12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8683502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13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7641655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14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699808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15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609976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16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4616343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17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3392853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18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7949961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19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963124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2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5391815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20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4125031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21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1163774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22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9619258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23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9865604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24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431794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3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4126430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4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626151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5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992750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6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667003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7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3283834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8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597272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9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281189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nealanalytics.com/creative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nealanalytics.com/creative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ЗАГОЛОВОК ИЛИ ПЕРЕХО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Овал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Овал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Овал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Овал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219939" y="24239"/>
            <a:ext cx="9107555" cy="4524315"/>
          </a:xfrm>
          <a:prstGeom prst="rect">
            <a:avLst/>
          </a:prstGeom>
          <a:noFill/>
        </p:spPr>
        <p:txBody>
          <a:bodyPr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r>
              <a:rPr lang="ru-RU" noProof="1"/>
              <a:t>ЩЕЛКНИТЕ, ЧТОБЫ ИЗМЕНИТЬ 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Выноска с небольшим текстом (без маркер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олилиния: Фигура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2264723"/>
          </a:xfrm>
        </p:spPr>
        <p:txBody>
          <a:bodyPr wrap="square" lIns="146304" rIns="146304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ru-RU" noProof="1"/>
              <a:t>Короткое введение</a:t>
            </a:r>
            <a:br>
              <a:rPr lang="ru-RU" noProof="1"/>
            </a:br>
            <a:r>
              <a:rPr lang="ru-RU" noProof="1"/>
              <a:t>для данных с представлением</a:t>
            </a:r>
            <a:br>
              <a:rPr lang="ru-RU" noProof="1"/>
            </a:br>
            <a:r>
              <a:rPr lang="ru-RU" noProof="1"/>
              <a:t>пунктов по одному улучшает понимание.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529137"/>
          </a:xfrm>
        </p:spPr>
        <p:txBody>
          <a:bodyPr lIns="182880" tIns="146304" rIns="182880" rtlCol="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914096"/>
          </a:xfrm>
          <a:prstGeom prst="rect">
            <a:avLst/>
          </a:prstGeom>
        </p:spPr>
        <p:txBody>
          <a:bodyPr lIns="146304" tIns="420624" rIns="146304" rtlCol="0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2" name="Текст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529137"/>
          </a:xfrm>
        </p:spPr>
        <p:txBody>
          <a:bodyPr lIns="182880" tIns="146304" rIns="91440" rtlCol="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1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529137"/>
          </a:xfrm>
        </p:spPr>
        <p:txBody>
          <a:bodyPr lIns="182880" tIns="146304" rIns="91440" rtlCol="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1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1" name="Текст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529137"/>
          </a:xfrm>
        </p:spPr>
        <p:txBody>
          <a:bodyPr lIns="182880" tIns="146304" rIns="91440" rtlCol="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1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5" name="Текст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529137"/>
          </a:xfrm>
        </p:spPr>
        <p:txBody>
          <a:bodyPr lIns="182880" tIns="146304" rIns="91440" rtlCol="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1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3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Заголовок, 5 столбцов текста меньшего размер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 rtlCol="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7" name="Объект 2"/>
          <p:cNvSpPr>
            <a:spLocks noGrp="1"/>
          </p:cNvSpPr>
          <p:nvPr>
            <p:ph idx="14"/>
          </p:nvPr>
        </p:nvSpPr>
        <p:spPr>
          <a:xfrm>
            <a:off x="4168631" y="2598128"/>
            <a:ext cx="3840480" cy="2524794"/>
          </a:xfrm>
        </p:spPr>
        <p:txBody>
          <a:bodyPr lIns="91440" rIns="91440" rtlCol="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Образец текста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Второй уровень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Третий уровень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Четвертый уровень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9" name="Объект 2"/>
          <p:cNvSpPr>
            <a:spLocks noGrp="1"/>
          </p:cNvSpPr>
          <p:nvPr>
            <p:ph idx="15"/>
          </p:nvPr>
        </p:nvSpPr>
        <p:spPr>
          <a:xfrm>
            <a:off x="8158238" y="2598128"/>
            <a:ext cx="3773077" cy="2524794"/>
          </a:xfrm>
        </p:spPr>
        <p:txBody>
          <a:bodyPr lIns="91440" rIns="91440" rtlCol="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Образец текста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Второй уровень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Третий уровень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Четвертый уровень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1" name="Полилиния: Фигура 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978729"/>
          </a:xfrm>
        </p:spPr>
        <p:txBody>
          <a:bodyPr rtlCol="0"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1"/>
              <a:t>ЩЕЛКНИТЕ, ЧТОБЫ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2879003" y="419101"/>
            <a:ext cx="9084398" cy="1364786"/>
          </a:xfrm>
        </p:spPr>
        <p:txBody>
          <a:bodyPr rtlCol="0"/>
          <a:lstStyle/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7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, 5 столбцов текста меньшего размер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1870769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7" name="Объект 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1870769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9" name="Объект 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1870769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0" name="Объект 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1870769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1" name="Объект 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1870769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3" name="Прямоугольник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4" name="Прямоугольник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5" name="Прямоугольник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6" name="Прямоугольник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1"/>
              <a:t>Образец заголовка</a:t>
            </a:r>
          </a:p>
        </p:txBody>
      </p:sp>
      <p:sp>
        <p:nvSpPr>
          <p:cNvPr id="17" name="Объект 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/>
              <a:t>#</a:t>
            </a:r>
          </a:p>
        </p:txBody>
      </p:sp>
      <p:sp>
        <p:nvSpPr>
          <p:cNvPr id="18" name="Объект 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 rtlCol="0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1"/>
              <a:t>#</a:t>
            </a:r>
          </a:p>
        </p:txBody>
      </p:sp>
      <p:sp>
        <p:nvSpPr>
          <p:cNvPr id="19" name="Объект 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 rtl="0"/>
            <a:r>
              <a:rPr lang="ru-RU" noProof="1"/>
              <a:t>#</a:t>
            </a:r>
          </a:p>
        </p:txBody>
      </p:sp>
      <p:sp>
        <p:nvSpPr>
          <p:cNvPr id="20" name="Объект 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 rtl="0"/>
            <a:r>
              <a:rPr lang="ru-RU" noProof="1"/>
              <a:t>#</a:t>
            </a:r>
          </a:p>
        </p:txBody>
      </p:sp>
      <p:sp>
        <p:nvSpPr>
          <p:cNvPr id="21" name="Объект 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 rtl="0"/>
            <a:r>
              <a:rPr lang="ru-RU" noProof="1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Правый фото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pPr rtl="0"/>
            <a:r>
              <a:rPr lang="ru-RU" noProof="1"/>
              <a:t>Щелкните значок, чтобы добавить изображения, или перейдите в сеть...</a:t>
            </a:r>
          </a:p>
        </p:txBody>
      </p:sp>
      <p:sp>
        <p:nvSpPr>
          <p:cNvPr id="6" name="Объект 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/>
              <a:t>#</a:t>
            </a:r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9" name="Текст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909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ru-RU" noProof="1" smtClean="0"/>
              <a:t>Образец текста</a:t>
            </a:r>
          </a:p>
        </p:txBody>
      </p:sp>
      <p:sp>
        <p:nvSpPr>
          <p:cNvPr id="10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Правый фото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4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1802836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5AE1514C-5E56-4738-A1FF-4B1CFD2A3E36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6" name="Объект 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/>
              <a:t>#</a:t>
            </a:r>
          </a:p>
        </p:txBody>
      </p:sp>
      <p:sp>
        <p:nvSpPr>
          <p:cNvPr id="9" name="Текст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0" name="Текст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909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ru-RU" noProof="1" smtClean="0"/>
              <a:t>Образец текста</a:t>
            </a:r>
          </a:p>
        </p:txBody>
      </p:sp>
      <p:sp>
        <p:nvSpPr>
          <p:cNvPr id="12" name="Номер слайда 7" hidden="1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4997E989-D798-4C62-8E93-3D2D613C2488}" type="slidenum">
              <a:rPr lang="ru-RU" noProof="1" smtClean="0">
                <a:solidFill>
                  <a:schemeClr val="bg1"/>
                </a:solidFill>
              </a:rPr>
              <a:pPr/>
              <a:t>‹#›</a:t>
            </a:fld>
            <a:endParaRPr lang="ru-RU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Правый фото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6" name="Объект 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/>
              <a:t>#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909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ru-RU" noProof="1" smtClean="0"/>
              <a:t>Образец текста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Левый фотомакет с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9" name="Текст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909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ru-RU" noProof="1" smtClean="0"/>
              <a:t>Образец текста</a:t>
            </a:r>
          </a:p>
        </p:txBody>
      </p:sp>
      <p:sp>
        <p:nvSpPr>
          <p:cNvPr id="10" name="Объект 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/>
              <a:t>#</a:t>
            </a:r>
          </a:p>
        </p:txBody>
      </p:sp>
      <p:sp>
        <p:nvSpPr>
          <p:cNvPr id="11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Левый фотомакет с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0" name="Текст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909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ru-RU" noProof="1" smtClean="0"/>
              <a:t>Образец текста</a:t>
            </a:r>
          </a:p>
        </p:txBody>
      </p:sp>
      <p:sp>
        <p:nvSpPr>
          <p:cNvPr id="11" name="Объект 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/>
              <a:t>#</a:t>
            </a:r>
          </a:p>
        </p:txBody>
      </p:sp>
      <p:sp>
        <p:nvSpPr>
          <p:cNvPr id="12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Левый фотомакет с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8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ru-RU" noProof="1"/>
              <a:t>Фотомакет 50/50</a:t>
            </a:r>
          </a:p>
        </p:txBody>
      </p:sp>
      <p:sp>
        <p:nvSpPr>
          <p:cNvPr id="9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Левый фотомакет с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rtlCol="0"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9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РАЗДЕЛОВ с числом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олилиния: Фигура 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Нижний колонтитул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1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rtl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ru-RU" noProof="1"/>
              <a:t>СТИЛЬ ОБРАЗЦА ЗАГОЛОВКА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904350"/>
          </a:xfrm>
        </p:spPr>
        <p:txBody>
          <a:bodyPr rtlCol="0"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1"/>
              <a:t>Добавьте здесь заголовок раздела</a:t>
            </a:r>
          </a:p>
          <a:p>
            <a:pPr lvl="1" rtl="0"/>
            <a:r>
              <a:rPr lang="ru-RU" noProof="1"/>
              <a:t>1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757130"/>
          </a:xfrm>
        </p:spPr>
        <p:txBody>
          <a:bodyPr lIns="457200" rIns="457200" rtlCol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400" b="0" i="0" u="none" strike="noStrike" kern="1200" cap="none" spc="0" normalizeH="0" noProof="1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Добавьте краткое обобщающее предложение, посвященное заголовку или высказыванию выше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rtlCol="0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noProof="1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Левый фотомакет с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rtlCol="0" anchor="ctr" anchorCtr="0">
            <a:noAutofit/>
          </a:bodyPr>
          <a:lstStyle>
            <a:lvl1pPr algn="r">
              <a:defRPr baseline="0"/>
            </a:lvl1pPr>
          </a:lstStyle>
          <a:p>
            <a:pPr rtl="0"/>
            <a:r>
              <a:rPr lang="ru-RU" noProof="1"/>
              <a:t>Изображение без полей</a:t>
            </a:r>
          </a:p>
        </p:txBody>
      </p:sp>
      <p:sp>
        <p:nvSpPr>
          <p:cNvPr id="7" name="Объект 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/>
              <a:t>#</a:t>
            </a:r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2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ru-RU" noProof="1"/>
              <a:t>Заголовок</a:t>
            </a:r>
          </a:p>
        </p:txBody>
      </p:sp>
      <p:sp>
        <p:nvSpPr>
          <p:cNvPr id="13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Выноска с небольшим текстом (без маркер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2264723"/>
          </a:xfrm>
        </p:spPr>
        <p:txBody>
          <a:bodyPr wrap="square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ru-RU" noProof="1"/>
              <a:t>Короткое введение</a:t>
            </a:r>
            <a:br>
              <a:rPr lang="ru-RU" noProof="1"/>
            </a:br>
            <a:r>
              <a:rPr lang="ru-RU" noProof="1"/>
              <a:t>для данных с представлением</a:t>
            </a:r>
            <a:br>
              <a:rPr lang="ru-RU" noProof="1"/>
            </a:br>
            <a:r>
              <a:rPr lang="ru-RU" noProof="1"/>
              <a:t>пунктов по одному улучшает понимание.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 rtlCol="0"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rtlCol="0" anchor="ctr" anchorCtr="0">
            <a:noAutofit/>
          </a:bodyPr>
          <a:lstStyle/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1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</p:spPr>
        <p:txBody>
          <a:bodyPr lIns="91440" rtlCol="0">
            <a:noAutofit/>
          </a:bodyPr>
          <a:lstStyle>
            <a:lvl1pPr algn="ctr">
              <a:defRPr/>
            </a:lvl1pPr>
          </a:lstStyle>
          <a:p>
            <a:pPr rtl="0"/>
            <a:r>
              <a:rPr lang="ru-RU" noProof="1"/>
              <a:t>Щелкните значок, чтобы добавить фото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3748719"/>
          </a:xfrm>
          <a:prstGeom prst="rect">
            <a:avLst/>
          </a:prstGeom>
        </p:spPr>
        <p:txBody>
          <a:bodyPr rtlCol="0"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r>
              <a:rPr lang="ru-RU" noProof="1"/>
              <a:t>ЩЕЛКНИТЕ, ЧТОБЫ ИЗМЕНИТЬ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1421928"/>
          </a:xfrm>
        </p:spPr>
        <p:txBody>
          <a:bodyPr rtlCol="0"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ru-RU" noProof="1"/>
              <a:t>ИЗМЕНИТЬ 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устой слайд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0" y="0"/>
            <a:ext cx="12066954" cy="6858000"/>
          </a:xfrm>
        </p:spPr>
        <p:txBody>
          <a:bodyPr rtlCol="0"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ус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шаг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 4">
            <a:extLst>
              <a:ext uri="{FF2B5EF4-FFF2-40B4-BE49-F238E27FC236}">
                <a16:creationId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75"/>
            <a:ext cx="12191998" cy="6851648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6" name="Надпись 5">
            <a:hlinkClick r:id="rId3"/>
            <a:extLst>
              <a:ext uri="{FF2B5EF4-FFF2-40B4-BE49-F238E27FC236}">
                <a16:creationId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434662" y="93791"/>
            <a:ext cx="3322677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050" b="0" i="0" u="none" strike="noStrike" kern="0" cap="none" spc="0" normalizeH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| Щелкните, чтобы </a:t>
            </a:r>
            <a:r>
              <a:rPr lang="ru-RU" sz="1050" b="1" i="0" u="none" strike="noStrike" kern="0" cap="none" spc="0" normalizeH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узнать больше</a:t>
            </a:r>
          </a:p>
        </p:txBody>
      </p:sp>
      <p:sp>
        <p:nvSpPr>
          <p:cNvPr id="7" name="Надпись 6">
            <a:hlinkClick r:id="rId4"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000" noProof="1">
                <a:solidFill>
                  <a:schemeClr val="tx1"/>
                </a:solidFill>
              </a:rPr>
              <a:t>Neal Creative </a:t>
            </a:r>
            <a:r>
              <a:rPr lang="ru-RU" sz="900" kern="120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ru-RU" sz="1000" noProof="1">
                <a:solidFill>
                  <a:schemeClr val="tx1"/>
                </a:solidFill>
              </a:rPr>
              <a:t> </a:t>
            </a:r>
            <a:endParaRPr lang="ru-RU" sz="1000" b="1" noProof="1">
              <a:solidFill>
                <a:schemeClr val="tx1"/>
              </a:solidFill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4118082"/>
            <a:ext cx="1800444" cy="1927264"/>
            <a:chOff x="5976075" y="3634505"/>
            <a:chExt cx="1800444" cy="1927264"/>
          </a:xfrm>
        </p:grpSpPr>
        <p:pic>
          <p:nvPicPr>
            <p:cNvPr id="9" name="Рисунок 8">
              <a:extLst>
                <a:ext uri="{FF2B5EF4-FFF2-40B4-BE49-F238E27FC236}">
                  <a16:creationId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135" y="4282988"/>
              <a:ext cx="860601" cy="1278781"/>
            </a:xfrm>
            <a:prstGeom prst="rect">
              <a:avLst/>
            </a:prstGeom>
          </p:spPr>
        </p:pic>
        <p:sp>
          <p:nvSpPr>
            <p:cNvPr id="10" name="Надпись 9">
              <a:extLst>
                <a:ext uri="{FF2B5EF4-FFF2-40B4-BE49-F238E27FC236}">
                  <a16:creationId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8004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ru-RU" sz="9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СОВЕТ </a:t>
              </a:r>
              <a:r>
                <a:rPr lang="ru-RU" sz="9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Используйте встроенную ц</a:t>
              </a:r>
              <a:r>
                <a:rPr lang="ru-RU" sz="9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ветовую палитру с зеленым и желтым цветом для выносок и выделений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ЗАГОЛОВОК ИЛИ ПЕРЕХО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Овал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Овал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Овал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Овал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219939" y="24239"/>
            <a:ext cx="9107555" cy="4524315"/>
          </a:xfrm>
          <a:prstGeom prst="rect">
            <a:avLst/>
          </a:prstGeom>
          <a:noFill/>
        </p:spPr>
        <p:txBody>
          <a:bodyPr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r>
              <a:rPr lang="ru-RU" noProof="1"/>
              <a:t>ЩЕЛКНИТЕ, ЧТОБЫ ИЗМЕНИТЬ ЗАГОЛОВОК</a:t>
            </a:r>
          </a:p>
        </p:txBody>
      </p:sp>
      <p:sp>
        <p:nvSpPr>
          <p:cNvPr id="8" name="Надпись 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000" noProof="1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ru-RU" sz="900" kern="1200" noProof="1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ru-RU" sz="1000" noProof="1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ru-RU" sz="1000" b="1" noProof="1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Выноска с небольшим текстом (без маркер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2264723"/>
          </a:xfrm>
        </p:spPr>
        <p:txBody>
          <a:bodyPr wrap="square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ru-RU" noProof="1"/>
              <a:t>Короткое введение</a:t>
            </a:r>
            <a:br>
              <a:rPr lang="ru-RU" noProof="1"/>
            </a:br>
            <a:r>
              <a:rPr lang="ru-RU" noProof="1"/>
              <a:t>для данных с представлением</a:t>
            </a:r>
            <a:br>
              <a:rPr lang="ru-RU" noProof="1"/>
            </a:br>
            <a:r>
              <a:rPr lang="ru-RU" noProof="1"/>
              <a:t>пунктов по одному улучшает понимание.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 rtlCol="0"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rtlCol="0" anchor="ctr" anchorCtr="0">
            <a:noAutofit/>
          </a:bodyPr>
          <a:lstStyle/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12" name="Надпись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3401624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b="0" i="0" u="none" strike="noStrike" kern="0" cap="none" spc="0" normalizeH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| Щелкните, чтобы </a:t>
            </a:r>
            <a:r>
              <a:rPr lang="ru-RU" sz="1100" b="1" i="0" u="none" strike="noStrike" kern="0" cap="none" spc="0" normalizeH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узнать больше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590931"/>
          </a:xfrm>
        </p:spPr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11" name="Номер слайда 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13" name="Надпись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000" noProof="1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ru-RU" sz="900" kern="1200" noProof="1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ru-RU" sz="1000" noProof="1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ru-RU" sz="1000" b="1" noProof="1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АЗДЕЛИТЕЛЬ РАЗДЕЛОВ С КОЛЬЦЕВОЙ ОСНОВО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вал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448777" y="2183824"/>
            <a:ext cx="5208335" cy="2431435"/>
          </a:xfrm>
          <a:prstGeom prst="rect">
            <a:avLst/>
          </a:prstGeom>
        </p:spPr>
        <p:txBody>
          <a:bodyPr rtlCol="0"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1"/>
              <a:t>ЩЕЛКНИТЕ, ЧТОБЫ ИЗМЕНИТЬ ЗАГОЛОВОК</a:t>
            </a:r>
          </a:p>
        </p:txBody>
      </p:sp>
      <p:sp>
        <p:nvSpPr>
          <p:cNvPr id="9" name="точки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емный вариант цитаты (ВЫРАВНИВАНИЕ СЛЕВА)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rtlCol="0"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 rtl="0"/>
            <a:r>
              <a:rPr lang="ru-RU" noProof="1"/>
              <a:t>"ЦИТАТА".</a:t>
            </a:r>
          </a:p>
          <a:p>
            <a:pPr lvl="1" rtl="0"/>
            <a:r>
              <a:rPr lang="ru-RU" noProof="1"/>
              <a:t> ПОЛУЖИРНЫЙ</a:t>
            </a:r>
          </a:p>
        </p:txBody>
      </p:sp>
      <p:sp>
        <p:nvSpPr>
          <p:cNvPr id="7" name="Полилиния: Фигура 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 rtlCol="0"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 rtl="0"/>
            <a:r>
              <a:rPr lang="ru-RU" noProof="1"/>
              <a:t>— Имя и компанию или источник можно разместить здесь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емный вариант цитаты (ПО ЦЕНТРУ)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rtlCol="0"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 rtl="0"/>
            <a:r>
              <a:rPr lang="ru-RU" noProof="1"/>
              <a:t>"ЦИТАТА".</a:t>
            </a:r>
          </a:p>
          <a:p>
            <a:pPr lvl="1" rtl="0"/>
            <a:r>
              <a:rPr lang="ru-RU" noProof="1"/>
              <a:t>ПОЛУЖИРНЫЙ</a:t>
            </a:r>
          </a:p>
        </p:txBody>
      </p:sp>
      <p:sp>
        <p:nvSpPr>
          <p:cNvPr id="7" name="Полилиния: Фигура 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 rtlCol="0"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 rtl="0"/>
            <a:r>
              <a:rPr lang="ru-RU" noProof="1"/>
              <a:t>— Имя и компанию или источник можно разместить здесь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емный вариант цитаты (ВЫРАВНИВАНИЕ СЛЕВА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rtlCol="0"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 rtl="0"/>
            <a:r>
              <a:rPr lang="ru-RU" noProof="1"/>
              <a:t>"ЦИТАТА".</a:t>
            </a:r>
          </a:p>
          <a:p>
            <a:pPr lvl="1" rtl="0"/>
            <a:r>
              <a:rPr lang="ru-RU" noProof="1"/>
              <a:t> ПОЛУЖИРНЫЙ</a:t>
            </a:r>
          </a:p>
        </p:txBody>
      </p:sp>
      <p:sp>
        <p:nvSpPr>
          <p:cNvPr id="7" name="Полилиния: Фигура 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 rtlCol="0"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 rtl="0"/>
            <a:r>
              <a:rPr lang="ru-RU" noProof="1"/>
              <a:t>— Имя и компанию или источник можно разместить здесь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ветлый вариант цитаты (ПО ЦЕНТРУ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адпись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ru-RU" sz="11500" noProof="1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ru-RU" sz="2800" noProof="1">
              <a:solidFill>
                <a:schemeClr val="accent4"/>
              </a:solidFill>
            </a:endParaRPr>
          </a:p>
        </p:txBody>
      </p:sp>
      <p:sp>
        <p:nvSpPr>
          <p:cNvPr id="5" name="Текст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 rtlCol="0"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 rtl="0"/>
            <a:r>
              <a:rPr lang="ru-RU" noProof="1"/>
              <a:t>— Имя и компанию или источник можно разместить здесь</a:t>
            </a:r>
          </a:p>
        </p:txBody>
      </p:sp>
      <p:sp>
        <p:nvSpPr>
          <p:cNvPr id="6" name="Текст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rtlCol="0"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 rtl="0"/>
            <a:r>
              <a:rPr lang="ru-RU" noProof="1"/>
              <a:t>"ЦИТАТА".</a:t>
            </a:r>
          </a:p>
          <a:p>
            <a:pPr lvl="1" rtl="0"/>
            <a:r>
              <a:rPr lang="ru-RU" noProof="1"/>
              <a:t>ПОЛУЖИРНЫЙ</a:t>
            </a:r>
          </a:p>
        </p:txBody>
      </p:sp>
      <p:sp>
        <p:nvSpPr>
          <p:cNvPr id="7" name="Номер слайда 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емная выноска с небольшим текстом (без маркера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ru-RU" noProof="1"/>
              <a:t>Короткое введение</a:t>
            </a:r>
            <a:br>
              <a:rPr lang="ru-RU" noProof="1"/>
            </a:br>
            <a:r>
              <a:rPr lang="ru-RU" noProof="1"/>
              <a:t>для данных с представлением</a:t>
            </a:r>
            <a:br>
              <a:rPr lang="ru-RU" noProof="1"/>
            </a:br>
            <a:r>
              <a:rPr lang="ru-RU" noProof="1"/>
              <a:t>пунктов по одному улучшает понимание.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 rtlCol="0"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914096"/>
          </a:xfrm>
          <a:prstGeom prst="rect">
            <a:avLst/>
          </a:prstGeom>
        </p:spPr>
        <p:txBody>
          <a:bodyPr lIns="146304" tIns="420624" rIns="146304" rtlCol="0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2" name="Текст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 rtlCol="0"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3" name="Текст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 rtlCol="0"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Выноска с небольшим текстом (без маркер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олилиния: Фигура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2031325"/>
          </a:xfrm>
        </p:spPr>
        <p:txBody>
          <a:bodyPr wrap="square" lIns="91440" r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ru-RU" noProof="1"/>
              <a:t>Короткое введение</a:t>
            </a:r>
            <a:br>
              <a:rPr lang="ru-RU" noProof="1"/>
            </a:br>
            <a:r>
              <a:rPr lang="ru-RU" noProof="1"/>
              <a:t>для данных с представлением</a:t>
            </a:r>
            <a:br>
              <a:rPr lang="ru-RU" noProof="1"/>
            </a:br>
            <a:r>
              <a:rPr lang="ru-RU" noProof="1"/>
              <a:t>пунктов по одному улучшает понимание.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 rtlCol="0"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5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5AE1514C-5E56-4738-A1FF-4B1CFD2A3E36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914096"/>
          </a:xfrm>
          <a:prstGeom prst="rect">
            <a:avLst/>
          </a:prstGeom>
        </p:spPr>
        <p:txBody>
          <a:bodyPr lIns="146304" tIns="420624" rIns="146304" rtlCol="0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2" name="Текст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 rtlCol="0"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3" name="Текст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 rtlCol="0"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 rtl="0"/>
            <a:r>
              <a:rPr lang="ru-RU" noProof="1"/>
              <a:t>Образец текста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4" name="Овал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Овал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Овал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Овал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Прямоугольник 45"/>
          <p:cNvSpPr/>
          <p:nvPr/>
        </p:nvSpPr>
        <p:spPr>
          <a:xfrm flipH="1">
            <a:off x="7891720" y="4423708"/>
            <a:ext cx="3072370" cy="85193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>
              <a:lnSpc>
                <a:spcPct val="90000"/>
              </a:lnSpc>
            </a:pPr>
            <a:r>
              <a:rPr lang="ru-RU" sz="2800" noProof="1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О</a:t>
            </a:r>
            <a:r>
              <a:rPr lang="ru-RU" sz="2800" noProof="1" smtClean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конные </a:t>
            </a:r>
            <a:r>
              <a:rPr lang="ru-RU" sz="2800" noProof="1" smtClean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функции</a:t>
            </a:r>
          </a:p>
        </p:txBody>
      </p:sp>
      <p:sp>
        <p:nvSpPr>
          <p:cNvPr id="9" name="Заголовок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endParaRPr lang="ru-RU" sz="8800" spc="-300" noProof="1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Заголовок 6"/>
          <p:cNvSpPr>
            <a:spLocks noGrp="1"/>
          </p:cNvSpPr>
          <p:nvPr>
            <p:ph type="ctrTitle"/>
          </p:nvPr>
        </p:nvSpPr>
        <p:spPr>
          <a:xfrm>
            <a:off x="687847" y="2461199"/>
            <a:ext cx="9465444" cy="1311128"/>
          </a:xfrm>
        </p:spPr>
        <p:txBody>
          <a:bodyPr rtlCol="0"/>
          <a:lstStyle/>
          <a:p>
            <a:pPr rtl="0"/>
            <a:r>
              <a:rPr lang="ru-RU" noProof="1" smtClean="0"/>
              <a:t>Лекция </a:t>
            </a:r>
            <a:r>
              <a:rPr lang="ru-RU" noProof="1" smtClean="0"/>
              <a:t>6</a:t>
            </a:r>
            <a:endParaRPr lang="ru-RU" noProof="1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3"/>
          </p:nvPr>
        </p:nvSpPr>
        <p:spPr>
          <a:xfrm>
            <a:off x="1396266" y="3683726"/>
            <a:ext cx="9461500" cy="878398"/>
          </a:xfrm>
        </p:spPr>
        <p:txBody>
          <a:bodyPr rtlCol="0"/>
          <a:lstStyle/>
          <a:p>
            <a:pPr rtl="0"/>
            <a:r>
              <a:rPr lang="ru-RU" noProof="1" smtClean="0"/>
              <a:t>Введение в базы данных </a:t>
            </a:r>
            <a:endParaRPr lang="ru-RU" noProof="1"/>
          </a:p>
        </p:txBody>
      </p:sp>
      <p:sp>
        <p:nvSpPr>
          <p:cNvPr id="19" name="Полилиния: Фигура 18"/>
          <p:cNvSpPr/>
          <p:nvPr/>
        </p:nvSpPr>
        <p:spPr>
          <a:xfrm>
            <a:off x="7066474" y="4605612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rgbClr val="FFC000"/>
              </a:solidFill>
              <a:effectLst/>
              <a:uLnTx/>
              <a:uFillTx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AE1514C-5E56-4738-A1FF-4B1CFD2A3E36}" type="slidenum">
              <a:rPr lang="ru-RU" noProof="1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78832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3646668" y="160723"/>
            <a:ext cx="8345307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1200"/>
              </a:spcAft>
            </a:pPr>
            <a:r>
              <a:rPr lang="ru-RU" sz="2200" b="1" noProof="1">
                <a:solidFill>
                  <a:srgbClr val="FFC000"/>
                </a:solidFill>
              </a:rPr>
              <a:t>Пример работы ранжирубщих оконных </a:t>
            </a:r>
            <a:r>
              <a:rPr lang="ru-RU" sz="2200" b="1" noProof="1" smtClean="0">
                <a:solidFill>
                  <a:srgbClr val="FFC000"/>
                </a:solidFill>
              </a:rPr>
              <a:t>функций</a:t>
            </a:r>
            <a:r>
              <a:rPr lang="en-US" sz="2200" b="1" noProof="1">
                <a:solidFill>
                  <a:srgbClr val="FFC000"/>
                </a:solidFill>
              </a:rPr>
              <a:t>:</a:t>
            </a:r>
            <a:endParaRPr lang="ru-RU" sz="2200" b="1" noProof="1">
              <a:solidFill>
                <a:srgbClr val="FFC000"/>
              </a:solidFill>
            </a:endParaRPr>
          </a:p>
          <a:p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select</a:t>
            </a:r>
            <a:r>
              <a:rPr lang="en-US" sz="2000" noProof="1" smtClean="0">
                <a:latin typeface="+mj-lt"/>
              </a:rPr>
              <a:t> member_name</a:t>
            </a:r>
            <a:r>
              <a:rPr lang="en-US" sz="2000" noProof="1">
                <a:latin typeface="+mj-lt"/>
              </a:rPr>
              <a:t>, </a:t>
            </a:r>
            <a:r>
              <a:rPr lang="en-US" sz="2000" noProof="1" smtClean="0">
                <a:latin typeface="+mj-lt"/>
              </a:rPr>
              <a:t>good_name</a:t>
            </a:r>
            <a:r>
              <a:rPr lang="en-US" sz="2000" noProof="1">
                <a:latin typeface="+mj-lt"/>
              </a:rPr>
              <a:t>, </a:t>
            </a:r>
            <a:r>
              <a:rPr lang="en-US" sz="2000" noProof="1" smtClean="0">
                <a:latin typeface="+mj-lt"/>
              </a:rPr>
              <a:t>spend</a:t>
            </a:r>
          </a:p>
          <a:p>
            <a:r>
              <a:rPr lang="en-US" sz="2000" noProof="1" smtClean="0">
                <a:latin typeface="+mj-lt"/>
              </a:rPr>
              <a:t>,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ROW_NUMBER()</a:t>
            </a:r>
            <a:r>
              <a:rPr lang="en-US" sz="2000" noProof="1">
                <a:latin typeface="+mj-lt"/>
              </a:rPr>
              <a:t> OVER (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PARTITION BY </a:t>
            </a:r>
            <a:r>
              <a:rPr lang="en-US" sz="2000" noProof="1">
                <a:latin typeface="+mj-lt"/>
              </a:rPr>
              <a:t>member_name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ORDER BY</a:t>
            </a:r>
            <a:r>
              <a:rPr lang="en-US" sz="2000" noProof="1">
                <a:latin typeface="+mj-lt"/>
              </a:rPr>
              <a:t> spend) </a:t>
            </a:r>
            <a:endParaRPr lang="en-US" sz="2000" noProof="1" smtClean="0">
              <a:latin typeface="+mj-lt"/>
            </a:endParaRPr>
          </a:p>
          <a:p>
            <a:r>
              <a:rPr lang="en-US" sz="2000" noProof="1" smtClean="0">
                <a:latin typeface="+mj-lt"/>
              </a:rPr>
              <a:t>as T_ROW_NUMBER</a:t>
            </a:r>
          </a:p>
          <a:p>
            <a:r>
              <a:rPr lang="en-US" sz="2000" noProof="1" smtClean="0">
                <a:latin typeface="+mj-lt"/>
              </a:rPr>
              <a:t>,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RANK()</a:t>
            </a:r>
            <a:r>
              <a:rPr lang="en-US" sz="2000" noProof="1">
                <a:latin typeface="+mj-lt"/>
              </a:rPr>
              <a:t> OVER (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PARTITION BY</a:t>
            </a:r>
            <a:r>
              <a:rPr lang="en-US" sz="2000" noProof="1">
                <a:latin typeface="+mj-lt"/>
              </a:rPr>
              <a:t> member_name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ORDER BY</a:t>
            </a:r>
            <a:r>
              <a:rPr lang="en-US" sz="2000" noProof="1">
                <a:latin typeface="+mj-lt"/>
              </a:rPr>
              <a:t> spend) as </a:t>
            </a:r>
            <a:r>
              <a:rPr lang="en-US" sz="2000" noProof="1" smtClean="0">
                <a:latin typeface="+mj-lt"/>
              </a:rPr>
              <a:t>T_RANK</a:t>
            </a:r>
          </a:p>
          <a:p>
            <a:r>
              <a:rPr lang="en-US" sz="2000" noProof="1" smtClean="0">
                <a:latin typeface="+mj-lt"/>
              </a:rPr>
              <a:t>,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DENSE_RANK()</a:t>
            </a:r>
            <a:r>
              <a:rPr lang="en-US" sz="2000" noProof="1">
                <a:latin typeface="+mj-lt"/>
              </a:rPr>
              <a:t> OVER (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PARTITION BY</a:t>
            </a:r>
            <a:r>
              <a:rPr lang="en-US" sz="2000" noProof="1">
                <a:latin typeface="+mj-lt"/>
              </a:rPr>
              <a:t> member_name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ORDER BY</a:t>
            </a:r>
            <a:r>
              <a:rPr lang="en-US" sz="2000" noProof="1">
                <a:latin typeface="+mj-lt"/>
              </a:rPr>
              <a:t> spend) </a:t>
            </a:r>
            <a:endParaRPr lang="en-US" sz="2000" noProof="1" smtClean="0">
              <a:latin typeface="+mj-lt"/>
            </a:endParaRPr>
          </a:p>
          <a:p>
            <a:r>
              <a:rPr lang="en-US" sz="2000" noProof="1" smtClean="0">
                <a:latin typeface="+mj-lt"/>
              </a:rPr>
              <a:t>as T_DRANK</a:t>
            </a:r>
          </a:p>
          <a:p>
            <a:r>
              <a:rPr lang="en-US" sz="2000" noProof="1" smtClean="0">
                <a:latin typeface="+mj-lt"/>
              </a:rPr>
              <a:t>,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NTILE(2)</a:t>
            </a:r>
            <a:r>
              <a:rPr lang="en-US" sz="2000" noProof="1">
                <a:latin typeface="+mj-lt"/>
              </a:rPr>
              <a:t> OVER (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PARTITION BY</a:t>
            </a:r>
            <a:r>
              <a:rPr lang="en-US" sz="2000" noProof="1">
                <a:latin typeface="+mj-lt"/>
              </a:rPr>
              <a:t> member_name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ORDER BY</a:t>
            </a:r>
            <a:r>
              <a:rPr lang="en-US" sz="2000" noProof="1">
                <a:latin typeface="+mj-lt"/>
              </a:rPr>
              <a:t> spend) as </a:t>
            </a:r>
            <a:r>
              <a:rPr lang="en-US" sz="2000" noProof="1" smtClean="0">
                <a:latin typeface="+mj-lt"/>
              </a:rPr>
              <a:t>2_NTILE</a:t>
            </a:r>
          </a:p>
          <a:p>
            <a:r>
              <a:rPr lang="en-US" sz="2000" noProof="1" smtClean="0">
                <a:latin typeface="+mj-lt"/>
              </a:rPr>
              <a:t>,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NTILE(3)</a:t>
            </a:r>
            <a:r>
              <a:rPr lang="en-US" sz="2000" noProof="1">
                <a:latin typeface="+mj-lt"/>
              </a:rPr>
              <a:t> OVER (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PARTITION BY</a:t>
            </a:r>
            <a:r>
              <a:rPr lang="en-US" sz="2000" noProof="1">
                <a:latin typeface="+mj-lt"/>
              </a:rPr>
              <a:t> member_name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ORDER BY</a:t>
            </a:r>
            <a:r>
              <a:rPr lang="en-US" sz="2000" noProof="1">
                <a:latin typeface="+mj-lt"/>
              </a:rPr>
              <a:t> spend) as </a:t>
            </a:r>
            <a:r>
              <a:rPr lang="en-US" sz="2000" noProof="1" smtClean="0">
                <a:latin typeface="+mj-lt"/>
              </a:rPr>
              <a:t>3_NTILE</a:t>
            </a:r>
          </a:p>
          <a:p>
            <a:r>
              <a:rPr lang="en-US" sz="2000" noProof="1" smtClean="0">
                <a:latin typeface="+mj-lt"/>
              </a:rPr>
              <a:t>,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NTILE(4)</a:t>
            </a:r>
            <a:r>
              <a:rPr lang="en-US" sz="2000" noProof="1">
                <a:latin typeface="+mj-lt"/>
              </a:rPr>
              <a:t> OVER (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PARTITION BY</a:t>
            </a:r>
            <a:r>
              <a:rPr lang="en-US" sz="2000" noProof="1">
                <a:latin typeface="+mj-lt"/>
              </a:rPr>
              <a:t> member_name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ORDER BY</a:t>
            </a:r>
            <a:r>
              <a:rPr lang="en-US" sz="2000" noProof="1">
                <a:latin typeface="+mj-lt"/>
              </a:rPr>
              <a:t> spend) as </a:t>
            </a:r>
            <a:r>
              <a:rPr lang="en-US" sz="2000" noProof="1">
                <a:latin typeface="+mj-lt"/>
              </a:rPr>
              <a:t>4</a:t>
            </a:r>
            <a:r>
              <a:rPr lang="en-US" sz="2000" noProof="1" smtClean="0">
                <a:latin typeface="+mj-lt"/>
              </a:rPr>
              <a:t>_NTILE</a:t>
            </a:r>
            <a:endParaRPr lang="en-US" sz="2000" noProof="1" smtClean="0">
              <a:latin typeface="+mj-lt"/>
            </a:endParaRPr>
          </a:p>
          <a:p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from</a:t>
            </a:r>
            <a:r>
              <a:rPr lang="en-US" sz="2000" noProof="1" smtClean="0">
                <a:latin typeface="+mj-lt"/>
              </a:rPr>
              <a:t> base</a:t>
            </a:r>
            <a:endParaRPr lang="en-US" sz="2000" noProof="1">
              <a:latin typeface="+mj-lt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338825" y="1796490"/>
            <a:ext cx="28810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Исходная таблица: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Полилиния: Фигура 64"/>
          <p:cNvSpPr>
            <a:spLocks noChangeAspect="1"/>
          </p:cNvSpPr>
          <p:nvPr/>
        </p:nvSpPr>
        <p:spPr>
          <a:xfrm>
            <a:off x="43012" y="-1874804"/>
            <a:ext cx="3479833" cy="347983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Заголовок 31"/>
          <p:cNvSpPr>
            <a:spLocks noGrp="1"/>
          </p:cNvSpPr>
          <p:nvPr>
            <p:ph type="title"/>
          </p:nvPr>
        </p:nvSpPr>
        <p:spPr>
          <a:xfrm>
            <a:off x="338825" y="0"/>
            <a:ext cx="2888205" cy="1421928"/>
          </a:xfrm>
        </p:spPr>
        <p:txBody>
          <a:bodyPr rtlCol="0"/>
          <a:lstStyle/>
          <a:p>
            <a:pPr rtl="0"/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Ранжирующие оконные</a:t>
            </a:r>
            <a:b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</a:br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функции</a:t>
            </a:r>
            <a:endParaRPr lang="ru-RU" b="1" noProof="1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grpSp>
        <p:nvGrpSpPr>
          <p:cNvPr id="6" name="Группа 5"/>
          <p:cNvGrpSpPr/>
          <p:nvPr/>
        </p:nvGrpSpPr>
        <p:grpSpPr>
          <a:xfrm>
            <a:off x="338825" y="2357285"/>
            <a:ext cx="2888205" cy="1719415"/>
            <a:chOff x="2539138" y="4674327"/>
            <a:chExt cx="3165388" cy="1878893"/>
          </a:xfrm>
        </p:grpSpPr>
        <p:pic>
          <p:nvPicPr>
            <p:cNvPr id="2" name="Рисунок 1"/>
            <p:cNvPicPr>
              <a:picLocks noChangeAspect="1"/>
            </p:cNvPicPr>
            <p:nvPr/>
          </p:nvPicPr>
          <p:blipFill rotWithShape="1">
            <a:blip r:embed="rId3"/>
            <a:srcRect l="17423" r="59326"/>
            <a:stretch/>
          </p:blipFill>
          <p:spPr>
            <a:xfrm>
              <a:off x="3009900" y="4674329"/>
              <a:ext cx="1123950" cy="1878891"/>
            </a:xfrm>
            <a:prstGeom prst="rect">
              <a:avLst/>
            </a:prstGeom>
          </p:spPr>
        </p:pic>
        <p:pic>
          <p:nvPicPr>
            <p:cNvPr id="3" name="Рисунок 2"/>
            <p:cNvPicPr>
              <a:picLocks noChangeAspect="1"/>
            </p:cNvPicPr>
            <p:nvPr/>
          </p:nvPicPr>
          <p:blipFill rotWithShape="1">
            <a:blip r:embed="rId3"/>
            <a:srcRect l="58125" r="21777"/>
            <a:stretch/>
          </p:blipFill>
          <p:spPr>
            <a:xfrm>
              <a:off x="4133851" y="4674327"/>
              <a:ext cx="971550" cy="1878891"/>
            </a:xfrm>
            <a:prstGeom prst="rect">
              <a:avLst/>
            </a:prstGeom>
          </p:spPr>
        </p:pic>
        <p:pic>
          <p:nvPicPr>
            <p:cNvPr id="4" name="Рисунок 3"/>
            <p:cNvPicPr>
              <a:picLocks noChangeAspect="1"/>
            </p:cNvPicPr>
            <p:nvPr/>
          </p:nvPicPr>
          <p:blipFill rotWithShape="1">
            <a:blip r:embed="rId3"/>
            <a:srcRect l="87606"/>
            <a:stretch/>
          </p:blipFill>
          <p:spPr>
            <a:xfrm>
              <a:off x="5105401" y="4674327"/>
              <a:ext cx="599125" cy="1878892"/>
            </a:xfrm>
            <a:prstGeom prst="rect">
              <a:avLst/>
            </a:prstGeom>
          </p:spPr>
        </p:pic>
        <p:pic>
          <p:nvPicPr>
            <p:cNvPr id="5" name="Рисунок 4"/>
            <p:cNvPicPr>
              <a:picLocks noChangeAspect="1"/>
            </p:cNvPicPr>
            <p:nvPr/>
          </p:nvPicPr>
          <p:blipFill rotWithShape="1">
            <a:blip r:embed="rId3"/>
            <a:srcRect r="85927"/>
            <a:stretch/>
          </p:blipFill>
          <p:spPr>
            <a:xfrm>
              <a:off x="2539138" y="4674327"/>
              <a:ext cx="680311" cy="1878891"/>
            </a:xfrm>
            <a:prstGeom prst="rect">
              <a:avLst/>
            </a:prstGeom>
          </p:spPr>
        </p:pic>
      </p:grpSp>
      <p:sp>
        <p:nvSpPr>
          <p:cNvPr id="17" name="Прямоугольник 16"/>
          <p:cNvSpPr/>
          <p:nvPr/>
        </p:nvSpPr>
        <p:spPr>
          <a:xfrm>
            <a:off x="786007" y="4967748"/>
            <a:ext cx="396457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2200" b="1" noProof="1">
                <a:solidFill>
                  <a:srgbClr val="FFC000"/>
                </a:solidFill>
              </a:rPr>
              <a:t>В результате получается таблица следующего вида: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157" y="4344547"/>
            <a:ext cx="6263951" cy="201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6766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Полилиния: Фигура 64"/>
          <p:cNvSpPr>
            <a:spLocks noChangeAspect="1"/>
          </p:cNvSpPr>
          <p:nvPr/>
        </p:nvSpPr>
        <p:spPr>
          <a:xfrm>
            <a:off x="311474" y="-1825205"/>
            <a:ext cx="3479833" cy="347983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Заголовок 31"/>
          <p:cNvSpPr>
            <a:spLocks noGrp="1"/>
          </p:cNvSpPr>
          <p:nvPr>
            <p:ph type="title"/>
          </p:nvPr>
        </p:nvSpPr>
        <p:spPr>
          <a:xfrm>
            <a:off x="509868" y="-325783"/>
            <a:ext cx="3083043" cy="1800493"/>
          </a:xfrm>
        </p:spPr>
        <p:txBody>
          <a:bodyPr rtlCol="0"/>
          <a:lstStyle/>
          <a:p>
            <a:pPr rtl="0"/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Аналитические оконные</a:t>
            </a:r>
            <a:b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</a:br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функции</a:t>
            </a:r>
            <a:endParaRPr lang="ru-RU" b="1" noProof="1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16" name="Текст 14"/>
          <p:cNvSpPr>
            <a:spLocks noGrp="1"/>
          </p:cNvSpPr>
          <p:nvPr>
            <p:ph type="body" sz="quarter" idx="11"/>
          </p:nvPr>
        </p:nvSpPr>
        <p:spPr>
          <a:xfrm>
            <a:off x="4000112" y="371975"/>
            <a:ext cx="7879152" cy="701731"/>
          </a:xfrm>
        </p:spPr>
        <p:txBody>
          <a:bodyPr rtlCol="0"/>
          <a:lstStyle/>
          <a:p>
            <a:pPr algn="just"/>
            <a:r>
              <a:rPr lang="ru-RU" noProof="1" smtClean="0"/>
              <a:t>Синтаксис аналитических функций аналогичен синтаксису агрегационных и ранжирующих функций</a:t>
            </a:r>
          </a:p>
        </p:txBody>
      </p:sp>
      <p:sp>
        <p:nvSpPr>
          <p:cNvPr id="17" name="Объект 46"/>
          <p:cNvSpPr txBox="1">
            <a:spLocks/>
          </p:cNvSpPr>
          <p:nvPr/>
        </p:nvSpPr>
        <p:spPr>
          <a:xfrm>
            <a:off x="311474" y="2198624"/>
            <a:ext cx="335906" cy="734583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  <a:endParaRPr lang="ru-RU" sz="5400" noProof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8" name="Объект 3"/>
          <p:cNvSpPr txBox="1">
            <a:spLocks/>
          </p:cNvSpPr>
          <p:nvPr/>
        </p:nvSpPr>
        <p:spPr>
          <a:xfrm>
            <a:off x="1291389" y="2198624"/>
            <a:ext cx="7229155" cy="775508"/>
          </a:xfrm>
          <a:prstGeom prst="rect">
            <a:avLst/>
          </a:prstGeom>
        </p:spPr>
        <p:txBody>
          <a:bodyPr rtlCol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FIRST_VALUE(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столбец_откуда_возвращаем_значение</a:t>
            </a: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) – 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возвращает первое значение в окне</a:t>
            </a:r>
          </a:p>
        </p:txBody>
      </p:sp>
      <p:sp>
        <p:nvSpPr>
          <p:cNvPr id="19" name="Прямоугольник 18"/>
          <p:cNvSpPr/>
          <p:nvPr/>
        </p:nvSpPr>
        <p:spPr>
          <a:xfrm rot="5400000">
            <a:off x="802903" y="2542762"/>
            <a:ext cx="720000" cy="463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34" name="Объект 46"/>
          <p:cNvSpPr txBox="1">
            <a:spLocks/>
          </p:cNvSpPr>
          <p:nvPr/>
        </p:nvSpPr>
        <p:spPr>
          <a:xfrm>
            <a:off x="341915" y="3180641"/>
            <a:ext cx="335906" cy="734583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</a:p>
        </p:txBody>
      </p:sp>
      <p:sp>
        <p:nvSpPr>
          <p:cNvPr id="35" name="Объект 3"/>
          <p:cNvSpPr txBox="1">
            <a:spLocks/>
          </p:cNvSpPr>
          <p:nvPr/>
        </p:nvSpPr>
        <p:spPr>
          <a:xfrm>
            <a:off x="1291387" y="3180641"/>
            <a:ext cx="7229157" cy="734583"/>
          </a:xfrm>
          <a:prstGeom prst="rect">
            <a:avLst/>
          </a:prstGeom>
        </p:spPr>
        <p:txBody>
          <a:bodyPr rtlCol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NTH_VALUE(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столбец_откуда_возвращаем_значение</a:t>
            </a: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</a:t>
            </a:r>
            <a:r>
              <a:rPr lang="en-US" sz="2200" noProof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</a:t>
            </a: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) – 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возвращает значение с номером </a:t>
            </a: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 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 окне</a:t>
            </a:r>
          </a:p>
        </p:txBody>
      </p:sp>
      <p:sp>
        <p:nvSpPr>
          <p:cNvPr id="36" name="Прямоугольник 35"/>
          <p:cNvSpPr/>
          <p:nvPr/>
        </p:nvSpPr>
        <p:spPr>
          <a:xfrm rot="5400000">
            <a:off x="802903" y="3537086"/>
            <a:ext cx="720000" cy="463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1" name="Объект 46"/>
          <p:cNvSpPr txBox="1">
            <a:spLocks/>
          </p:cNvSpPr>
          <p:nvPr/>
        </p:nvSpPr>
        <p:spPr>
          <a:xfrm>
            <a:off x="341915" y="4201854"/>
            <a:ext cx="335906" cy="734583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>
                <a:latin typeface="Segoe UI Black" panose="020B0A02040204020203" pitchFamily="34" charset="0"/>
                <a:ea typeface="Segoe UI Black" panose="020B0A02040204020203" pitchFamily="34" charset="0"/>
              </a:rPr>
              <a:t>3</a:t>
            </a:r>
          </a:p>
        </p:txBody>
      </p:sp>
      <p:sp>
        <p:nvSpPr>
          <p:cNvPr id="12" name="Объект 3"/>
          <p:cNvSpPr txBox="1">
            <a:spLocks/>
          </p:cNvSpPr>
          <p:nvPr/>
        </p:nvSpPr>
        <p:spPr>
          <a:xfrm>
            <a:off x="1291388" y="4209146"/>
            <a:ext cx="7150186" cy="720000"/>
          </a:xfrm>
          <a:prstGeom prst="rect">
            <a:avLst/>
          </a:prstGeom>
        </p:spPr>
        <p:txBody>
          <a:bodyPr rtlCol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LAG(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поле_для_обращения</a:t>
            </a: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смещение, замещение</a:t>
            </a: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) – 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смещает столбец на </a:t>
            </a: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строк вниз в рамках окна</a:t>
            </a:r>
          </a:p>
        </p:txBody>
      </p:sp>
      <p:sp>
        <p:nvSpPr>
          <p:cNvPr id="13" name="Прямоугольник 12"/>
          <p:cNvSpPr/>
          <p:nvPr/>
        </p:nvSpPr>
        <p:spPr>
          <a:xfrm rot="5400000">
            <a:off x="802903" y="4545993"/>
            <a:ext cx="720000" cy="463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5" name="Объект 46"/>
          <p:cNvSpPr txBox="1">
            <a:spLocks/>
          </p:cNvSpPr>
          <p:nvPr/>
        </p:nvSpPr>
        <p:spPr>
          <a:xfrm>
            <a:off x="341915" y="5225344"/>
            <a:ext cx="335906" cy="734583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>
                <a:latin typeface="Segoe UI Black" panose="020B0A02040204020203" pitchFamily="34" charset="0"/>
                <a:ea typeface="Segoe UI Black" panose="020B0A02040204020203" pitchFamily="34" charset="0"/>
              </a:rPr>
              <a:t>4</a:t>
            </a:r>
          </a:p>
        </p:txBody>
      </p:sp>
      <p:sp>
        <p:nvSpPr>
          <p:cNvPr id="20" name="Объект 3"/>
          <p:cNvSpPr txBox="1">
            <a:spLocks/>
          </p:cNvSpPr>
          <p:nvPr/>
        </p:nvSpPr>
        <p:spPr>
          <a:xfrm>
            <a:off x="1291388" y="5225344"/>
            <a:ext cx="7150186" cy="734583"/>
          </a:xfrm>
          <a:prstGeom prst="rect">
            <a:avLst/>
          </a:prstGeom>
        </p:spPr>
        <p:txBody>
          <a:bodyPr rtlCol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LEAD(</a:t>
            </a:r>
            <a:r>
              <a:rPr lang="ru-RU" sz="2200" noProof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поле_для_обращения</a:t>
            </a:r>
            <a:r>
              <a:rPr lang="en-US" sz="2200" noProof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</a:t>
            </a:r>
            <a:r>
              <a:rPr lang="ru-RU" sz="2200" noProof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смещение, замещение</a:t>
            </a: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) – 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является противоположностью </a:t>
            </a: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LAG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смещая вверх</a:t>
            </a:r>
          </a:p>
        </p:txBody>
      </p:sp>
      <p:sp>
        <p:nvSpPr>
          <p:cNvPr id="21" name="Прямоугольник 20"/>
          <p:cNvSpPr/>
          <p:nvPr/>
        </p:nvSpPr>
        <p:spPr>
          <a:xfrm rot="5400000">
            <a:off x="802903" y="5581789"/>
            <a:ext cx="720000" cy="463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9809" y="1547755"/>
            <a:ext cx="2956560" cy="530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977746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7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1" fill="hold" grpId="0" nodeType="click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17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18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" presetClass="entr" presetSubtype="1" fill="hold" grpId="0" nodeType="click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34" dur="12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35" dur="12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" presetClass="entr" presetSubtype="1" fill="hold" grpId="0" nodeType="click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48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49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2" presetClass="entr" presetSubtype="1" fill="hold" grpId="0" nodeType="click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62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63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/>
          <p:bldP spid="16" grpId="0"/>
          <p:bldP spid="17" grpId="0"/>
          <p:bldP spid="18" grpId="0"/>
          <p:bldP spid="19" grpId="0" animBg="1"/>
          <p:bldP spid="34" grpId="0"/>
          <p:bldP spid="35" grpId="0"/>
          <p:bldP spid="36" grpId="0" animBg="1"/>
          <p:bldP spid="11" grpId="0"/>
          <p:bldP spid="12" grpId="0"/>
          <p:bldP spid="13" grpId="0" animBg="1"/>
          <p:bldP spid="15" grpId="0"/>
          <p:bldP spid="20" grpId="0"/>
          <p:bldP spid="2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7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2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2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/>
          <p:bldP spid="16" grpId="0"/>
          <p:bldP spid="17" grpId="0"/>
          <p:bldP spid="18" grpId="0"/>
          <p:bldP spid="19" grpId="0" animBg="1"/>
          <p:bldP spid="34" grpId="0"/>
          <p:bldP spid="35" grpId="0"/>
          <p:bldP spid="36" grpId="0" animBg="1"/>
          <p:bldP spid="11" grpId="0"/>
          <p:bldP spid="12" grpId="0"/>
          <p:bldP spid="13" grpId="0" animBg="1"/>
          <p:bldP spid="15" grpId="0"/>
          <p:bldP spid="20" grpId="0"/>
          <p:bldP spid="21" grpId="0" animBg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5"/>
          <p:cNvSpPr txBox="1">
            <a:spLocks/>
          </p:cNvSpPr>
          <p:nvPr/>
        </p:nvSpPr>
        <p:spPr>
          <a:xfrm>
            <a:off x="5060589" y="432046"/>
            <a:ext cx="606048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spcBef>
                <a:spcPts val="0"/>
              </a:spcBef>
            </a:pPr>
            <a:r>
              <a:rPr lang="ru-RU" noProof="1" smtClean="0">
                <a:solidFill>
                  <a:srgbClr val="FFC000"/>
                </a:solidFill>
              </a:rPr>
              <a:t>Пример </a:t>
            </a:r>
            <a:r>
              <a:rPr lang="ru-RU" noProof="1">
                <a:solidFill>
                  <a:srgbClr val="FFC000"/>
                </a:solidFill>
              </a:rPr>
              <a:t>использования </a:t>
            </a:r>
            <a:r>
              <a:rPr lang="en-US" noProof="1" smtClean="0">
                <a:solidFill>
                  <a:srgbClr val="FFC000"/>
                </a:solidFill>
              </a:rPr>
              <a:t>FIRST_VALUE</a:t>
            </a:r>
            <a:r>
              <a:rPr lang="ru-RU" noProof="1" smtClean="0">
                <a:solidFill>
                  <a:srgbClr val="FFC000"/>
                </a:solidFill>
              </a:rPr>
              <a:t>()</a:t>
            </a:r>
            <a:endParaRPr lang="ru-RU" noProof="1">
              <a:solidFill>
                <a:srgbClr val="FFC000"/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4397339" y="1625447"/>
            <a:ext cx="7386983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Исходный запрос:</a:t>
            </a:r>
            <a:endParaRPr lang="en-US" sz="2000" noProof="1">
              <a:latin typeface="+mj-lt"/>
            </a:endParaRPr>
          </a:p>
          <a:p>
            <a:pPr algn="just"/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select</a:t>
            </a:r>
            <a:r>
              <a:rPr lang="en-US" sz="2000" noProof="1" smtClean="0">
                <a:latin typeface="+mj-lt"/>
              </a:rPr>
              <a:t> </a:t>
            </a:r>
            <a:r>
              <a:rPr lang="en-US" sz="2000" noProof="1">
                <a:latin typeface="+mj-lt"/>
              </a:rPr>
              <a:t>status, member_name, good_type_name, total_spend</a:t>
            </a:r>
          </a:p>
          <a:p>
            <a:pPr algn="just"/>
            <a:r>
              <a:rPr lang="en-US" sz="2000" noProof="1" smtClean="0">
                <a:latin typeface="+mj-lt"/>
              </a:rPr>
              <a:t>,</a:t>
            </a: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FIRST_VALUE(</a:t>
            </a:r>
            <a:r>
              <a:rPr lang="en-US" sz="2000" noProof="1" smtClean="0">
                <a:latin typeface="+mj-lt"/>
              </a:rPr>
              <a:t>CONCAT(status, ‘ ‘,member_name)</a:t>
            </a: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)</a:t>
            </a:r>
            <a:r>
              <a:rPr lang="en-US" sz="2000" noProof="1" smtClean="0">
                <a:latin typeface="+mj-lt"/>
              </a:rPr>
              <a:t>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OVER</a:t>
            </a:r>
            <a:r>
              <a:rPr lang="en-US" sz="2000" noProof="1">
                <a:latin typeface="+mj-lt"/>
              </a:rPr>
              <a:t>(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PARTITION BY </a:t>
            </a:r>
            <a:r>
              <a:rPr lang="en-US" sz="2000" noProof="1">
                <a:latin typeface="+mj-lt"/>
              </a:rPr>
              <a:t>good_type_name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ORDER BY</a:t>
            </a:r>
            <a:r>
              <a:rPr lang="en-US" sz="2000" noProof="1">
                <a:latin typeface="+mj-lt"/>
              </a:rPr>
              <a:t> total_spend DESC) as max_spend</a:t>
            </a:r>
          </a:p>
          <a:p>
            <a:pPr algn="just"/>
            <a:r>
              <a:rPr lang="en-US" sz="2000" noProof="1">
                <a:solidFill>
                  <a:srgbClr val="B50B3C"/>
                </a:solidFill>
                <a:latin typeface="+mj-lt"/>
              </a:rPr>
              <a:t>fr</a:t>
            </a: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om</a:t>
            </a:r>
            <a:r>
              <a:rPr lang="en-US" sz="2000" noProof="1" smtClean="0">
                <a:latin typeface="+mj-lt"/>
              </a:rPr>
              <a:t> </a:t>
            </a:r>
            <a:r>
              <a:rPr lang="en-US" sz="2000" noProof="1">
                <a:latin typeface="+mj-lt"/>
              </a:rPr>
              <a:t>base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360545" y="1613683"/>
            <a:ext cx="365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Фрагмент исходной таблицы: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360545" y="3914842"/>
            <a:ext cx="365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Результат запроса: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5085806" y="4446214"/>
            <a:ext cx="66985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spcAft>
                <a:spcPts val="600"/>
              </a:spcAft>
            </a:pPr>
            <a:r>
              <a:rPr lang="ru-RU" b="1" noProof="1" smtClean="0">
                <a:solidFill>
                  <a:srgbClr val="FFC000"/>
                </a:solidFill>
              </a:rPr>
              <a:t>Данный запрос по сути</a:t>
            </a:r>
            <a:r>
              <a:rPr lang="en-US" b="1" noProof="1" smtClean="0">
                <a:solidFill>
                  <a:srgbClr val="FFC000"/>
                </a:solidFill>
              </a:rPr>
              <a:t> </a:t>
            </a:r>
            <a:r>
              <a:rPr lang="ru-RU" b="1" noProof="1" smtClean="0">
                <a:solidFill>
                  <a:srgbClr val="FFC000"/>
                </a:solidFill>
              </a:rPr>
              <a:t>добавляет к исходной таблице столбец, содержащий статус и ФИО члена семьи, который потратил больше всего средств на покупку определённой категории товаров</a:t>
            </a:r>
          </a:p>
        </p:txBody>
      </p:sp>
      <p:sp>
        <p:nvSpPr>
          <p:cNvPr id="13" name="Полилиния: Фигура 64"/>
          <p:cNvSpPr>
            <a:spLocks noChangeAspect="1"/>
          </p:cNvSpPr>
          <p:nvPr/>
        </p:nvSpPr>
        <p:spPr>
          <a:xfrm>
            <a:off x="43012" y="-1874804"/>
            <a:ext cx="3479833" cy="347983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Заголовок 31"/>
          <p:cNvSpPr>
            <a:spLocks noGrp="1"/>
          </p:cNvSpPr>
          <p:nvPr>
            <p:ph type="title"/>
          </p:nvPr>
        </p:nvSpPr>
        <p:spPr>
          <a:xfrm>
            <a:off x="284011" y="0"/>
            <a:ext cx="2990724" cy="1421928"/>
          </a:xfrm>
        </p:spPr>
        <p:txBody>
          <a:bodyPr rtlCol="0"/>
          <a:lstStyle/>
          <a:p>
            <a:pPr rtl="0"/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Аналитические оконные</a:t>
            </a:r>
            <a:b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</a:br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функции</a:t>
            </a:r>
            <a:endParaRPr lang="ru-RU" b="1" noProof="1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45" y="2104580"/>
            <a:ext cx="3389391" cy="149453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45" y="4363598"/>
            <a:ext cx="4210130" cy="206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467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2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5"/>
          <p:cNvSpPr txBox="1">
            <a:spLocks/>
          </p:cNvSpPr>
          <p:nvPr/>
        </p:nvSpPr>
        <p:spPr>
          <a:xfrm>
            <a:off x="5060589" y="432046"/>
            <a:ext cx="606048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spcBef>
                <a:spcPts val="0"/>
              </a:spcBef>
            </a:pPr>
            <a:r>
              <a:rPr lang="ru-RU" noProof="1" smtClean="0">
                <a:solidFill>
                  <a:srgbClr val="FFC000"/>
                </a:solidFill>
              </a:rPr>
              <a:t>Пример </a:t>
            </a:r>
            <a:r>
              <a:rPr lang="ru-RU" noProof="1">
                <a:solidFill>
                  <a:srgbClr val="FFC000"/>
                </a:solidFill>
              </a:rPr>
              <a:t>использования </a:t>
            </a:r>
            <a:r>
              <a:rPr lang="en-US" noProof="1" smtClean="0">
                <a:solidFill>
                  <a:srgbClr val="FFC000"/>
                </a:solidFill>
              </a:rPr>
              <a:t>NTH_VALUE</a:t>
            </a:r>
            <a:r>
              <a:rPr lang="ru-RU" noProof="1" smtClean="0">
                <a:solidFill>
                  <a:srgbClr val="FFC000"/>
                </a:solidFill>
              </a:rPr>
              <a:t>()</a:t>
            </a:r>
            <a:endParaRPr lang="ru-RU" noProof="1">
              <a:solidFill>
                <a:srgbClr val="FFC000"/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5235388" y="1625447"/>
            <a:ext cx="6548934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Исходный запрос:</a:t>
            </a:r>
            <a:endParaRPr lang="en-US" sz="2000" noProof="1">
              <a:latin typeface="+mj-lt"/>
            </a:endParaRPr>
          </a:p>
          <a:p>
            <a:pPr algn="just"/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select</a:t>
            </a:r>
            <a:r>
              <a:rPr lang="en-US" sz="2000" noProof="1" smtClean="0">
                <a:latin typeface="+mj-lt"/>
              </a:rPr>
              <a:t> </a:t>
            </a:r>
            <a:r>
              <a:rPr lang="en-US" sz="2000" noProof="1">
                <a:latin typeface="+mj-lt"/>
              </a:rPr>
              <a:t>status, member_name, good_type_name, total_spend</a:t>
            </a:r>
          </a:p>
          <a:p>
            <a:pPr algn="just"/>
            <a:r>
              <a:rPr lang="en-US" sz="2000" noProof="1" smtClean="0">
                <a:latin typeface="+mj-lt"/>
              </a:rPr>
              <a:t>,</a:t>
            </a: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NTH_VALUE(</a:t>
            </a:r>
            <a:r>
              <a:rPr lang="en-US" sz="2000" noProof="1" smtClean="0">
                <a:latin typeface="+mj-lt"/>
              </a:rPr>
              <a:t>CONCAT(status, ‘ ‘,member_name),  2</a:t>
            </a: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)</a:t>
            </a:r>
            <a:r>
              <a:rPr lang="en-US" sz="2000" noProof="1" smtClean="0">
                <a:latin typeface="+mj-lt"/>
              </a:rPr>
              <a:t>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OVER</a:t>
            </a:r>
            <a:r>
              <a:rPr lang="en-US" sz="2000" noProof="1">
                <a:latin typeface="+mj-lt"/>
              </a:rPr>
              <a:t>(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PARTITION BY </a:t>
            </a:r>
            <a:r>
              <a:rPr lang="en-US" sz="2000" noProof="1">
                <a:latin typeface="+mj-lt"/>
              </a:rPr>
              <a:t>good_type_name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ORDER BY</a:t>
            </a:r>
            <a:r>
              <a:rPr lang="en-US" sz="2000" noProof="1">
                <a:latin typeface="+mj-lt"/>
              </a:rPr>
              <a:t> total_spend DESC) as max_spend</a:t>
            </a:r>
          </a:p>
          <a:p>
            <a:pPr algn="just"/>
            <a:r>
              <a:rPr lang="en-US" sz="2000" noProof="1">
                <a:solidFill>
                  <a:srgbClr val="B50B3C"/>
                </a:solidFill>
                <a:latin typeface="+mj-lt"/>
              </a:rPr>
              <a:t>fr</a:t>
            </a: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om</a:t>
            </a:r>
            <a:r>
              <a:rPr lang="en-US" sz="2000" noProof="1" smtClean="0">
                <a:latin typeface="+mj-lt"/>
              </a:rPr>
              <a:t> </a:t>
            </a:r>
            <a:r>
              <a:rPr lang="en-US" sz="2000" noProof="1">
                <a:latin typeface="+mj-lt"/>
              </a:rPr>
              <a:t>base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360545" y="1613683"/>
            <a:ext cx="365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Фрагмент исходной таблицы: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360545" y="3914842"/>
            <a:ext cx="365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Результат запроса: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5085807" y="3809887"/>
            <a:ext cx="66985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spcAft>
                <a:spcPts val="600"/>
              </a:spcAft>
            </a:pPr>
            <a:r>
              <a:rPr lang="ru-RU" b="1" noProof="1" smtClean="0">
                <a:solidFill>
                  <a:srgbClr val="FFC000"/>
                </a:solidFill>
              </a:rPr>
              <a:t>Данный запрос по сути</a:t>
            </a:r>
            <a:r>
              <a:rPr lang="en-US" b="1" noProof="1" smtClean="0">
                <a:solidFill>
                  <a:srgbClr val="FFC000"/>
                </a:solidFill>
              </a:rPr>
              <a:t> </a:t>
            </a:r>
            <a:r>
              <a:rPr lang="ru-RU" b="1" noProof="1" smtClean="0">
                <a:solidFill>
                  <a:srgbClr val="FFC000"/>
                </a:solidFill>
              </a:rPr>
              <a:t>добавляет к исходной таблице столбец, содержащий статус и ФИО члена семьи, который потратил вторую по величине сумму средств на покупку определённой категории товаров</a:t>
            </a:r>
          </a:p>
        </p:txBody>
      </p:sp>
      <p:sp>
        <p:nvSpPr>
          <p:cNvPr id="13" name="Полилиния: Фигура 64"/>
          <p:cNvSpPr>
            <a:spLocks noChangeAspect="1"/>
          </p:cNvSpPr>
          <p:nvPr/>
        </p:nvSpPr>
        <p:spPr>
          <a:xfrm>
            <a:off x="43012" y="-1874804"/>
            <a:ext cx="3479833" cy="347983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Заголовок 31"/>
          <p:cNvSpPr>
            <a:spLocks noGrp="1"/>
          </p:cNvSpPr>
          <p:nvPr>
            <p:ph type="title"/>
          </p:nvPr>
        </p:nvSpPr>
        <p:spPr>
          <a:xfrm>
            <a:off x="284011" y="0"/>
            <a:ext cx="2990724" cy="1421928"/>
          </a:xfrm>
        </p:spPr>
        <p:txBody>
          <a:bodyPr rtlCol="0"/>
          <a:lstStyle/>
          <a:p>
            <a:pPr rtl="0"/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Аналитические оконные</a:t>
            </a:r>
            <a:b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</a:br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функции</a:t>
            </a:r>
            <a:endParaRPr lang="ru-RU" b="1" noProof="1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45" y="2104580"/>
            <a:ext cx="3389391" cy="1494534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45" y="4284174"/>
            <a:ext cx="4277617" cy="1931827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5085807" y="5147354"/>
            <a:ext cx="66985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Появление </a:t>
            </a:r>
            <a:r>
              <a:rPr lang="en-US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NULL </a:t>
            </a: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в первой строке каждого окна связано с понятием границ оконной функции, которое будет рассмотрено далее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3872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2" grpId="0"/>
      <p:bldP spid="2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5"/>
          <p:cNvSpPr txBox="1">
            <a:spLocks/>
          </p:cNvSpPr>
          <p:nvPr/>
        </p:nvSpPr>
        <p:spPr>
          <a:xfrm>
            <a:off x="5804660" y="498598"/>
            <a:ext cx="4899199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spcBef>
                <a:spcPts val="0"/>
              </a:spcBef>
            </a:pPr>
            <a:r>
              <a:rPr lang="ru-RU" noProof="1" smtClean="0">
                <a:solidFill>
                  <a:srgbClr val="FFC000"/>
                </a:solidFill>
              </a:rPr>
              <a:t>Пример </a:t>
            </a:r>
            <a:r>
              <a:rPr lang="ru-RU" noProof="1">
                <a:solidFill>
                  <a:srgbClr val="FFC000"/>
                </a:solidFill>
              </a:rPr>
              <a:t>использования </a:t>
            </a:r>
            <a:r>
              <a:rPr lang="en-US" noProof="1" smtClean="0">
                <a:solidFill>
                  <a:srgbClr val="FFC000"/>
                </a:solidFill>
              </a:rPr>
              <a:t>LAG</a:t>
            </a:r>
            <a:r>
              <a:rPr lang="ru-RU" noProof="1" smtClean="0">
                <a:solidFill>
                  <a:srgbClr val="FFC000"/>
                </a:solidFill>
              </a:rPr>
              <a:t>()</a:t>
            </a:r>
            <a:endParaRPr lang="ru-RU" noProof="1">
              <a:solidFill>
                <a:srgbClr val="FFC000"/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4554071" y="1625447"/>
            <a:ext cx="7230251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Исходный запрос:</a:t>
            </a:r>
            <a:endParaRPr lang="en-US" sz="2000" noProof="1">
              <a:latin typeface="+mj-lt"/>
            </a:endParaRPr>
          </a:p>
          <a:p>
            <a:pPr algn="just"/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select</a:t>
            </a:r>
            <a:r>
              <a:rPr lang="en-US" sz="2000" noProof="1" smtClean="0">
                <a:latin typeface="+mj-lt"/>
              </a:rPr>
              <a:t> </a:t>
            </a:r>
            <a:r>
              <a:rPr lang="en-US" sz="2000" noProof="1">
                <a:latin typeface="+mj-lt"/>
              </a:rPr>
              <a:t>status, member_name, good_type_name, total_spend</a:t>
            </a:r>
          </a:p>
          <a:p>
            <a:pPr algn="just"/>
            <a:r>
              <a:rPr lang="en-US" sz="2000" noProof="1" smtClean="0">
                <a:latin typeface="+mj-lt"/>
              </a:rPr>
              <a:t>,</a:t>
            </a: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LAG(</a:t>
            </a:r>
            <a:r>
              <a:rPr lang="en-US" sz="2000" noProof="1" smtClean="0">
                <a:latin typeface="+mj-lt"/>
              </a:rPr>
              <a:t>member_name, 1, ‘-’</a:t>
            </a: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)</a:t>
            </a:r>
            <a:r>
              <a:rPr lang="en-US" sz="2000" noProof="1" smtClean="0">
                <a:latin typeface="+mj-lt"/>
              </a:rPr>
              <a:t>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OVER</a:t>
            </a:r>
            <a:r>
              <a:rPr lang="en-US" sz="2000" noProof="1">
                <a:latin typeface="+mj-lt"/>
              </a:rPr>
              <a:t>(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PARTITION BY </a:t>
            </a:r>
            <a:r>
              <a:rPr lang="en-US" sz="2000" noProof="1">
                <a:latin typeface="+mj-lt"/>
              </a:rPr>
              <a:t>good_type_name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ORDER BY</a:t>
            </a:r>
            <a:r>
              <a:rPr lang="en-US" sz="2000" noProof="1">
                <a:latin typeface="+mj-lt"/>
              </a:rPr>
              <a:t> total_spend DESC) as max_spend</a:t>
            </a:r>
          </a:p>
          <a:p>
            <a:pPr algn="just"/>
            <a:r>
              <a:rPr lang="en-US" sz="2000" noProof="1">
                <a:solidFill>
                  <a:srgbClr val="B50B3C"/>
                </a:solidFill>
                <a:latin typeface="+mj-lt"/>
              </a:rPr>
              <a:t>fr</a:t>
            </a: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om</a:t>
            </a:r>
            <a:r>
              <a:rPr lang="en-US" sz="2000" noProof="1" smtClean="0">
                <a:latin typeface="+mj-lt"/>
              </a:rPr>
              <a:t> </a:t>
            </a:r>
            <a:r>
              <a:rPr lang="en-US" sz="2000" noProof="1">
                <a:latin typeface="+mj-lt"/>
              </a:rPr>
              <a:t>base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360545" y="1613683"/>
            <a:ext cx="365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Фрагмент исходной таблицы: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360545" y="3914842"/>
            <a:ext cx="365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Результат запроса: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5085807" y="3809887"/>
            <a:ext cx="66985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spcAft>
                <a:spcPts val="600"/>
              </a:spcAft>
            </a:pPr>
            <a:r>
              <a:rPr lang="ru-RU" b="1" noProof="1" smtClean="0">
                <a:solidFill>
                  <a:srgbClr val="FFC000"/>
                </a:solidFill>
              </a:rPr>
              <a:t>Данный запрос по сути</a:t>
            </a:r>
            <a:r>
              <a:rPr lang="en-US" b="1" noProof="1" smtClean="0">
                <a:solidFill>
                  <a:srgbClr val="FFC000"/>
                </a:solidFill>
              </a:rPr>
              <a:t> </a:t>
            </a:r>
            <a:r>
              <a:rPr lang="ru-RU" b="1" noProof="1" smtClean="0">
                <a:solidFill>
                  <a:srgbClr val="FFC000"/>
                </a:solidFill>
              </a:rPr>
              <a:t>добавляет к исходной таблице столбец, представляющий собой столбец </a:t>
            </a:r>
            <a:r>
              <a:rPr lang="en-US" b="1" noProof="1" smtClean="0">
                <a:solidFill>
                  <a:srgbClr val="FFC000"/>
                </a:solidFill>
              </a:rPr>
              <a:t>member_name, </a:t>
            </a:r>
            <a:r>
              <a:rPr lang="ru-RU" b="1" noProof="1" smtClean="0">
                <a:solidFill>
                  <a:srgbClr val="FFC000"/>
                </a:solidFill>
              </a:rPr>
              <a:t>сдвинутый на 1 вниз в рамках каждого окна</a:t>
            </a:r>
          </a:p>
        </p:txBody>
      </p:sp>
      <p:sp>
        <p:nvSpPr>
          <p:cNvPr id="13" name="Полилиния: Фигура 64"/>
          <p:cNvSpPr>
            <a:spLocks noChangeAspect="1"/>
          </p:cNvSpPr>
          <p:nvPr/>
        </p:nvSpPr>
        <p:spPr>
          <a:xfrm>
            <a:off x="43012" y="-1874804"/>
            <a:ext cx="3479833" cy="347983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Заголовок 31"/>
          <p:cNvSpPr>
            <a:spLocks noGrp="1"/>
          </p:cNvSpPr>
          <p:nvPr>
            <p:ph type="title"/>
          </p:nvPr>
        </p:nvSpPr>
        <p:spPr>
          <a:xfrm>
            <a:off x="284011" y="0"/>
            <a:ext cx="2990724" cy="1421928"/>
          </a:xfrm>
        </p:spPr>
        <p:txBody>
          <a:bodyPr rtlCol="0"/>
          <a:lstStyle/>
          <a:p>
            <a:pPr rtl="0"/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Аналитические оконные</a:t>
            </a:r>
            <a:b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</a:br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функции</a:t>
            </a:r>
            <a:endParaRPr lang="ru-RU" b="1" noProof="1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45" y="2104580"/>
            <a:ext cx="3389391" cy="1494534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5085807" y="5147354"/>
            <a:ext cx="66985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Значения </a:t>
            </a:r>
            <a:r>
              <a:rPr lang="en-US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NULL, </a:t>
            </a: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появившиеся в строках, где отсутствует возможность выбора предыдущего значения,</a:t>
            </a:r>
            <a:r>
              <a:rPr lang="en-US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в данном случае были заменены на </a:t>
            </a:r>
            <a:r>
              <a:rPr lang="en-US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‘-’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45" y="4284325"/>
            <a:ext cx="3618332" cy="193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736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2" grpId="0"/>
      <p:bldP spid="2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5"/>
          <p:cNvSpPr txBox="1">
            <a:spLocks/>
          </p:cNvSpPr>
          <p:nvPr/>
        </p:nvSpPr>
        <p:spPr>
          <a:xfrm>
            <a:off x="5652260" y="498598"/>
            <a:ext cx="4836446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spcBef>
                <a:spcPts val="0"/>
              </a:spcBef>
            </a:pPr>
            <a:r>
              <a:rPr lang="ru-RU" noProof="1" smtClean="0">
                <a:solidFill>
                  <a:srgbClr val="FFC000"/>
                </a:solidFill>
              </a:rPr>
              <a:t>Пример </a:t>
            </a:r>
            <a:r>
              <a:rPr lang="ru-RU" noProof="1">
                <a:solidFill>
                  <a:srgbClr val="FFC000"/>
                </a:solidFill>
              </a:rPr>
              <a:t>использования </a:t>
            </a:r>
            <a:r>
              <a:rPr lang="en-US" noProof="1" smtClean="0">
                <a:solidFill>
                  <a:srgbClr val="FFC000"/>
                </a:solidFill>
              </a:rPr>
              <a:t>LEAD</a:t>
            </a:r>
            <a:r>
              <a:rPr lang="ru-RU" noProof="1" smtClean="0">
                <a:solidFill>
                  <a:srgbClr val="FFC000"/>
                </a:solidFill>
              </a:rPr>
              <a:t>()</a:t>
            </a:r>
            <a:endParaRPr lang="ru-RU" noProof="1">
              <a:solidFill>
                <a:srgbClr val="FFC000"/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4455459" y="1625447"/>
            <a:ext cx="7328863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Исходный запрос:</a:t>
            </a:r>
            <a:endParaRPr lang="en-US" sz="2000" noProof="1">
              <a:latin typeface="+mj-lt"/>
            </a:endParaRPr>
          </a:p>
          <a:p>
            <a:pPr algn="just"/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select</a:t>
            </a:r>
            <a:r>
              <a:rPr lang="en-US" sz="2000" noProof="1" smtClean="0">
                <a:latin typeface="+mj-lt"/>
              </a:rPr>
              <a:t> </a:t>
            </a:r>
            <a:r>
              <a:rPr lang="en-US" sz="2000" noProof="1">
                <a:latin typeface="+mj-lt"/>
              </a:rPr>
              <a:t>status, member_name, good_type_name, total_spend</a:t>
            </a:r>
          </a:p>
          <a:p>
            <a:pPr algn="just"/>
            <a:r>
              <a:rPr lang="en-US" sz="2000" noProof="1" smtClean="0">
                <a:latin typeface="+mj-lt"/>
              </a:rPr>
              <a:t>,</a:t>
            </a: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LEAD(</a:t>
            </a:r>
            <a:r>
              <a:rPr lang="en-US" sz="2000" noProof="1" smtClean="0">
                <a:latin typeface="+mj-lt"/>
              </a:rPr>
              <a:t>member_name, 1, ‘-’</a:t>
            </a: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)</a:t>
            </a:r>
            <a:r>
              <a:rPr lang="en-US" sz="2000" noProof="1" smtClean="0">
                <a:latin typeface="+mj-lt"/>
              </a:rPr>
              <a:t>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OVER</a:t>
            </a:r>
            <a:r>
              <a:rPr lang="en-US" sz="2000" noProof="1">
                <a:latin typeface="+mj-lt"/>
              </a:rPr>
              <a:t>(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PARTITION BY </a:t>
            </a:r>
            <a:r>
              <a:rPr lang="en-US" sz="2000" noProof="1">
                <a:latin typeface="+mj-lt"/>
              </a:rPr>
              <a:t>good_type_name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ORDER BY</a:t>
            </a:r>
            <a:r>
              <a:rPr lang="en-US" sz="2000" noProof="1">
                <a:latin typeface="+mj-lt"/>
              </a:rPr>
              <a:t> total_spend DESC) as max_spend</a:t>
            </a:r>
          </a:p>
          <a:p>
            <a:pPr algn="just"/>
            <a:r>
              <a:rPr lang="en-US" sz="2000" noProof="1">
                <a:solidFill>
                  <a:srgbClr val="B50B3C"/>
                </a:solidFill>
                <a:latin typeface="+mj-lt"/>
              </a:rPr>
              <a:t>fr</a:t>
            </a: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om</a:t>
            </a:r>
            <a:r>
              <a:rPr lang="en-US" sz="2000" noProof="1" smtClean="0">
                <a:latin typeface="+mj-lt"/>
              </a:rPr>
              <a:t> </a:t>
            </a:r>
            <a:r>
              <a:rPr lang="en-US" sz="2000" noProof="1">
                <a:latin typeface="+mj-lt"/>
              </a:rPr>
              <a:t>base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360545" y="1613683"/>
            <a:ext cx="365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Фрагмент исходной таблицы: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360545" y="3914842"/>
            <a:ext cx="365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Результат запроса: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5085807" y="3809887"/>
            <a:ext cx="66985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spcAft>
                <a:spcPts val="600"/>
              </a:spcAft>
            </a:pPr>
            <a:r>
              <a:rPr lang="ru-RU" b="1" noProof="1" smtClean="0">
                <a:solidFill>
                  <a:srgbClr val="FFC000"/>
                </a:solidFill>
              </a:rPr>
              <a:t>Данный запрос по сути</a:t>
            </a:r>
            <a:r>
              <a:rPr lang="en-US" b="1" noProof="1" smtClean="0">
                <a:solidFill>
                  <a:srgbClr val="FFC000"/>
                </a:solidFill>
              </a:rPr>
              <a:t> </a:t>
            </a:r>
            <a:r>
              <a:rPr lang="ru-RU" b="1" noProof="1" smtClean="0">
                <a:solidFill>
                  <a:srgbClr val="FFC000"/>
                </a:solidFill>
              </a:rPr>
              <a:t>добавляет к исходной таблице столбец, представляющий собой столбец </a:t>
            </a:r>
            <a:r>
              <a:rPr lang="en-US" b="1" noProof="1" smtClean="0">
                <a:solidFill>
                  <a:srgbClr val="FFC000"/>
                </a:solidFill>
              </a:rPr>
              <a:t>member_name, </a:t>
            </a:r>
            <a:r>
              <a:rPr lang="ru-RU" b="1" noProof="1" smtClean="0">
                <a:solidFill>
                  <a:srgbClr val="FFC000"/>
                </a:solidFill>
              </a:rPr>
              <a:t>сдвинутый на 1 вверх в рамках каждого окна</a:t>
            </a:r>
          </a:p>
        </p:txBody>
      </p:sp>
      <p:sp>
        <p:nvSpPr>
          <p:cNvPr id="13" name="Полилиния: Фигура 64"/>
          <p:cNvSpPr>
            <a:spLocks noChangeAspect="1"/>
          </p:cNvSpPr>
          <p:nvPr/>
        </p:nvSpPr>
        <p:spPr>
          <a:xfrm>
            <a:off x="43012" y="-1874804"/>
            <a:ext cx="3479833" cy="347983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Заголовок 31"/>
          <p:cNvSpPr>
            <a:spLocks noGrp="1"/>
          </p:cNvSpPr>
          <p:nvPr>
            <p:ph type="title"/>
          </p:nvPr>
        </p:nvSpPr>
        <p:spPr>
          <a:xfrm>
            <a:off x="284011" y="0"/>
            <a:ext cx="2990724" cy="1421928"/>
          </a:xfrm>
        </p:spPr>
        <p:txBody>
          <a:bodyPr rtlCol="0"/>
          <a:lstStyle/>
          <a:p>
            <a:pPr rtl="0"/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Аналитические оконные</a:t>
            </a:r>
            <a:b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</a:br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функции</a:t>
            </a:r>
            <a:endParaRPr lang="ru-RU" b="1" noProof="1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45" y="2104580"/>
            <a:ext cx="3389391" cy="1494534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5085807" y="5147354"/>
            <a:ext cx="66985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Значения </a:t>
            </a:r>
            <a:r>
              <a:rPr lang="en-US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NULL, </a:t>
            </a: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появившиеся в строках, где отсутствует возможность выбора предыдущего значения,</a:t>
            </a:r>
            <a:r>
              <a:rPr lang="en-US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в данном случае были заменены на </a:t>
            </a:r>
            <a:r>
              <a:rPr lang="en-US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‘-’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45" y="4284174"/>
            <a:ext cx="3676982" cy="193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981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2" grpId="0"/>
      <p:bldP spid="2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Полилиния: Фигура 64"/>
          <p:cNvSpPr>
            <a:spLocks noChangeAspect="1"/>
          </p:cNvSpPr>
          <p:nvPr/>
        </p:nvSpPr>
        <p:spPr>
          <a:xfrm>
            <a:off x="311474" y="-1825205"/>
            <a:ext cx="3479833" cy="347983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1"/>
          </p:nvPr>
        </p:nvSpPr>
        <p:spPr>
          <a:xfrm>
            <a:off x="3868710" y="411701"/>
            <a:ext cx="7879152" cy="4309898"/>
          </a:xfrm>
        </p:spPr>
        <p:txBody>
          <a:bodyPr rtlCol="0"/>
          <a:lstStyle/>
          <a:p>
            <a:pPr algn="just" rtl="0"/>
            <a:r>
              <a:rPr lang="ru-RU" noProof="1" smtClean="0"/>
              <a:t>При применении оконной функции к текущей строке, она работает в рамках окна, в котором находится эта строка</a:t>
            </a:r>
          </a:p>
          <a:p>
            <a:pPr algn="just" rtl="0"/>
            <a:r>
              <a:rPr lang="ru-RU" noProof="1" smtClean="0"/>
              <a:t>По умолчанию, если не задано выражение </a:t>
            </a:r>
            <a:r>
              <a:rPr lang="en-US" noProof="1" smtClean="0"/>
              <a:t>ORDER BY</a:t>
            </a:r>
            <a:r>
              <a:rPr lang="ru-RU" noProof="1" smtClean="0"/>
              <a:t>, то границами окна являются все строки этого окна и, например, функция </a:t>
            </a:r>
            <a:r>
              <a:rPr lang="en-US" noProof="1" smtClean="0"/>
              <a:t>SUM </a:t>
            </a:r>
            <a:r>
              <a:rPr lang="ru-RU" noProof="1" smtClean="0"/>
              <a:t>будет считать сумму значений всех строк окна</a:t>
            </a:r>
          </a:p>
          <a:p>
            <a:pPr algn="just" rtl="0"/>
            <a:r>
              <a:rPr lang="ru-RU" noProof="1" smtClean="0"/>
              <a:t>Если же </a:t>
            </a:r>
            <a:r>
              <a:rPr lang="en-US" noProof="1" smtClean="0"/>
              <a:t>ORDER BY </a:t>
            </a:r>
            <a:r>
              <a:rPr lang="ru-RU" noProof="1" smtClean="0"/>
              <a:t>задан, то границами окна, при обработке текущей строки, будут считаться все предыдущие строки и сама текущая строка. В таком случае функция </a:t>
            </a:r>
            <a:r>
              <a:rPr lang="en-US" noProof="1" smtClean="0"/>
              <a:t>SUM </a:t>
            </a:r>
            <a:r>
              <a:rPr lang="ru-RU" noProof="1" smtClean="0"/>
              <a:t>будет в каждой строке определять кумулятивную сумму, то есть складывать значения всех предыдущих строк с текущей</a:t>
            </a:r>
          </a:p>
        </p:txBody>
      </p:sp>
      <p:sp>
        <p:nvSpPr>
          <p:cNvPr id="32" name="Заголовок 31"/>
          <p:cNvSpPr>
            <a:spLocks noGrp="1"/>
          </p:cNvSpPr>
          <p:nvPr>
            <p:ph type="title"/>
          </p:nvPr>
        </p:nvSpPr>
        <p:spPr>
          <a:xfrm>
            <a:off x="637807" y="-375283"/>
            <a:ext cx="2827165" cy="1800493"/>
          </a:xfrm>
        </p:spPr>
        <p:txBody>
          <a:bodyPr rtlCol="0"/>
          <a:lstStyle/>
          <a:p>
            <a:pPr rtl="0"/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Границы оконных функций</a:t>
            </a:r>
            <a:endParaRPr lang="ru-RU" b="1" noProof="1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10" name="Текст 14"/>
          <p:cNvSpPr>
            <a:spLocks noGrp="1"/>
          </p:cNvSpPr>
          <p:nvPr>
            <p:ph type="body" sz="quarter" idx="11"/>
          </p:nvPr>
        </p:nvSpPr>
        <p:spPr>
          <a:xfrm>
            <a:off x="3868710" y="5093406"/>
            <a:ext cx="7879153" cy="1006429"/>
          </a:xfrm>
        </p:spPr>
        <p:txBody>
          <a:bodyPr rtlCol="0"/>
          <a:lstStyle/>
          <a:p>
            <a:pPr algn="just"/>
            <a:r>
              <a:rPr lang="ru-RU" noProof="1" smtClean="0">
                <a:solidFill>
                  <a:srgbClr val="FFC000"/>
                </a:solidFill>
              </a:rPr>
              <a:t>Если ни один из вариантов нас не устраивает, то существуют специальные инструкции изменения границ окна: </a:t>
            </a:r>
            <a:r>
              <a:rPr lang="en-US" noProof="1" smtClean="0">
                <a:solidFill>
                  <a:srgbClr val="FFC000"/>
                </a:solidFill>
              </a:rPr>
              <a:t>ROWS </a:t>
            </a:r>
            <a:r>
              <a:rPr lang="ru-RU" noProof="1" smtClean="0">
                <a:solidFill>
                  <a:srgbClr val="FFC000"/>
                </a:solidFill>
              </a:rPr>
              <a:t>и </a:t>
            </a:r>
            <a:r>
              <a:rPr lang="en-US" noProof="1" smtClean="0">
                <a:solidFill>
                  <a:srgbClr val="FFC000"/>
                </a:solidFill>
              </a:rPr>
              <a:t>RANGE</a:t>
            </a:r>
            <a:endParaRPr lang="ru-RU" noProof="1">
              <a:solidFill>
                <a:srgbClr val="FFC000"/>
              </a:solidFill>
            </a:endParaRPr>
          </a:p>
        </p:txBody>
      </p:sp>
      <p:pic>
        <p:nvPicPr>
          <p:cNvPr id="2052" name="Picture 4" descr="https://i.pinimg.com/originals/1b/50/62/1b50628add8deeeb556beee8738efb05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7" b="91461" l="10000" r="90000">
                        <a14:backgroundMark x1="35313" y1="74120" x2="35313" y2="74120"/>
                        <a14:backgroundMark x1="35781" y1="73856" x2="35781" y2="73856"/>
                        <a14:backgroundMark x1="36094" y1="73768" x2="36094" y2="73768"/>
                        <a14:backgroundMark x1="33594" y1="77377" x2="33594" y2="77377"/>
                        <a14:backgroundMark x1="33281" y1="78961" x2="33281" y2="78961"/>
                        <a14:backgroundMark x1="69219" y1="82306" x2="69219" y2="82306"/>
                        <a14:backgroundMark x1="69219" y1="82218" x2="69219" y2="82218"/>
                        <a14:backgroundMark x1="69063" y1="82306" x2="69063" y2="82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1" t="48327" r="26434" b="8951"/>
          <a:stretch/>
        </p:blipFill>
        <p:spPr bwMode="auto">
          <a:xfrm>
            <a:off x="-19050" y="1770430"/>
            <a:ext cx="3484022" cy="497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8058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2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5"/>
          <p:cNvSpPr txBox="1">
            <a:spLocks/>
          </p:cNvSpPr>
          <p:nvPr/>
        </p:nvSpPr>
        <p:spPr>
          <a:xfrm>
            <a:off x="5879738" y="595456"/>
            <a:ext cx="4159611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spcBef>
                <a:spcPts val="0"/>
              </a:spcBef>
            </a:pPr>
            <a:r>
              <a:rPr lang="ru-RU" noProof="1" smtClean="0">
                <a:solidFill>
                  <a:srgbClr val="FFC000"/>
                </a:solidFill>
              </a:rPr>
              <a:t>Границы с </a:t>
            </a:r>
            <a:r>
              <a:rPr lang="en-US" noProof="1" smtClean="0">
                <a:solidFill>
                  <a:srgbClr val="FFC000"/>
                </a:solidFill>
              </a:rPr>
              <a:t>ORDER BY </a:t>
            </a:r>
            <a:r>
              <a:rPr lang="ru-RU" noProof="1" smtClean="0">
                <a:solidFill>
                  <a:srgbClr val="FFC000"/>
                </a:solidFill>
              </a:rPr>
              <a:t>и без</a:t>
            </a:r>
            <a:endParaRPr lang="ru-RU" noProof="1">
              <a:solidFill>
                <a:srgbClr val="FFC000"/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4435438" y="1613435"/>
            <a:ext cx="7386983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Исходный запрос</a:t>
            </a:r>
            <a:r>
              <a:rPr lang="en-US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c ORDER BY</a:t>
            </a:r>
            <a:r>
              <a:rPr lang="ru-RU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:</a:t>
            </a:r>
            <a:endParaRPr lang="en-US" sz="2000" noProof="1">
              <a:latin typeface="+mj-lt"/>
            </a:endParaRPr>
          </a:p>
          <a:p>
            <a:pPr algn="just"/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select</a:t>
            </a:r>
            <a:r>
              <a:rPr lang="en-US" sz="2000" noProof="1" smtClean="0">
                <a:latin typeface="+mj-lt"/>
              </a:rPr>
              <a:t> </a:t>
            </a:r>
            <a:r>
              <a:rPr lang="en-US" sz="2000" noProof="1">
                <a:latin typeface="+mj-lt"/>
              </a:rPr>
              <a:t>status, member_name, good_type_name, total_spend</a:t>
            </a:r>
          </a:p>
          <a:p>
            <a:pPr algn="just"/>
            <a:r>
              <a:rPr lang="en-US" sz="2000" noProof="1" smtClean="0">
                <a:latin typeface="+mj-lt"/>
              </a:rPr>
              <a:t>,</a:t>
            </a: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SUM(</a:t>
            </a:r>
            <a:r>
              <a:rPr lang="en-US" sz="2000" noProof="1" smtClean="0">
                <a:latin typeface="+mj-lt"/>
              </a:rPr>
              <a:t>total_spend</a:t>
            </a: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)</a:t>
            </a:r>
            <a:r>
              <a:rPr lang="en-US" sz="2000" noProof="1" smtClean="0">
                <a:latin typeface="+mj-lt"/>
              </a:rPr>
              <a:t>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OVER</a:t>
            </a:r>
            <a:r>
              <a:rPr lang="en-US" sz="2000" noProof="1">
                <a:latin typeface="+mj-lt"/>
              </a:rPr>
              <a:t>(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PARTITION BY </a:t>
            </a:r>
            <a:r>
              <a:rPr lang="en-US" sz="2000" noProof="1">
                <a:latin typeface="+mj-lt"/>
              </a:rPr>
              <a:t>good_type_name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ORDER BY</a:t>
            </a:r>
            <a:r>
              <a:rPr lang="en-US" sz="2000" noProof="1">
                <a:latin typeface="+mj-lt"/>
              </a:rPr>
              <a:t> total_spend DESC) as max_spend</a:t>
            </a:r>
          </a:p>
          <a:p>
            <a:pPr algn="just"/>
            <a:r>
              <a:rPr lang="en-US" sz="2000" noProof="1">
                <a:solidFill>
                  <a:srgbClr val="B50B3C"/>
                </a:solidFill>
                <a:latin typeface="+mj-lt"/>
              </a:rPr>
              <a:t>fr</a:t>
            </a: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om</a:t>
            </a:r>
            <a:r>
              <a:rPr lang="en-US" sz="2000" noProof="1" smtClean="0">
                <a:latin typeface="+mj-lt"/>
              </a:rPr>
              <a:t> </a:t>
            </a:r>
            <a:r>
              <a:rPr lang="en-US" sz="2000" noProof="1">
                <a:latin typeface="+mj-lt"/>
              </a:rPr>
              <a:t>base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360545" y="1613683"/>
            <a:ext cx="365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Фрагмент исходной таблицы: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1393874" y="3914842"/>
            <a:ext cx="365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Результат запроса</a:t>
            </a:r>
            <a:r>
              <a:rPr lang="en-US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c ORDER BY</a:t>
            </a: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: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Полилиния: Фигура 64"/>
          <p:cNvSpPr>
            <a:spLocks noChangeAspect="1"/>
          </p:cNvSpPr>
          <p:nvPr/>
        </p:nvSpPr>
        <p:spPr>
          <a:xfrm>
            <a:off x="43012" y="-1874804"/>
            <a:ext cx="3479833" cy="347983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Заголовок 31"/>
          <p:cNvSpPr>
            <a:spLocks noGrp="1"/>
          </p:cNvSpPr>
          <p:nvPr>
            <p:ph type="title"/>
          </p:nvPr>
        </p:nvSpPr>
        <p:spPr>
          <a:xfrm>
            <a:off x="284011" y="0"/>
            <a:ext cx="2990724" cy="1421928"/>
          </a:xfrm>
        </p:spPr>
        <p:txBody>
          <a:bodyPr rtlCol="0"/>
          <a:lstStyle/>
          <a:p>
            <a:pPr rtl="0"/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Границы оконных</a:t>
            </a:r>
            <a:b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</a:br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функций</a:t>
            </a:r>
            <a:endParaRPr lang="ru-RU" b="1" noProof="1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45" y="2104580"/>
            <a:ext cx="3389391" cy="1494534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874" y="4284174"/>
            <a:ext cx="3761721" cy="2068026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7161394" y="3914842"/>
            <a:ext cx="37617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Результат запроса</a:t>
            </a:r>
            <a:r>
              <a:rPr lang="en-US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без</a:t>
            </a:r>
            <a:r>
              <a:rPr lang="en-US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ORDER BY</a:t>
            </a: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: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1394" y="4282879"/>
            <a:ext cx="3687482" cy="206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073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2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kartinkin.net/pics/uploads/posts/2022-07/1658422531_47-kartinkin-net-p-lednikovii-period-skret-art-oboi-54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47292" r="93750">
                        <a14:foregroundMark x1="74635" y1="20167" x2="74635" y2="20167"/>
                        <a14:backgroundMark x1="66146" y1="59583" x2="66146" y2="59583"/>
                        <a14:backgroundMark x1="63333" y1="57917" x2="63333" y2="57917"/>
                        <a14:backgroundMark x1="68177" y1="500" x2="68177" y2="500"/>
                        <a14:backgroundMark x1="69010" y1="250" x2="69010" y2="250"/>
                        <a14:backgroundMark x1="73177" y1="250" x2="73177" y2="250"/>
                        <a14:backgroundMark x1="74010" y1="333" x2="74010" y2="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723" r="9417"/>
          <a:stretch/>
        </p:blipFill>
        <p:spPr bwMode="auto">
          <a:xfrm>
            <a:off x="428247" y="1613353"/>
            <a:ext cx="3246283" cy="509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Полилиния: Фигура 64"/>
          <p:cNvSpPr>
            <a:spLocks noChangeAspect="1"/>
          </p:cNvSpPr>
          <p:nvPr/>
        </p:nvSpPr>
        <p:spPr>
          <a:xfrm>
            <a:off x="311474" y="-1825205"/>
            <a:ext cx="3479833" cy="347983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1"/>
          </p:nvPr>
        </p:nvSpPr>
        <p:spPr>
          <a:xfrm>
            <a:off x="3868710" y="411701"/>
            <a:ext cx="7879152" cy="4005199"/>
          </a:xfrm>
        </p:spPr>
        <p:txBody>
          <a:bodyPr rtlCol="0"/>
          <a:lstStyle/>
          <a:p>
            <a:pPr algn="just" rtl="0"/>
            <a:r>
              <a:rPr lang="ru-RU" noProof="1" smtClean="0"/>
              <a:t>Инструкция</a:t>
            </a:r>
            <a:r>
              <a:rPr lang="en-US" noProof="1" smtClean="0"/>
              <a:t> ROWS </a:t>
            </a:r>
            <a:r>
              <a:rPr lang="ru-RU" noProof="1" smtClean="0"/>
              <a:t>позволяет ограничивать строки в окне, указывая фиксированное количество строк, предшествующих или следующих за текущей</a:t>
            </a:r>
          </a:p>
          <a:p>
            <a:pPr algn="just" rtl="0"/>
            <a:r>
              <a:rPr lang="ru-RU" noProof="1" smtClean="0"/>
              <a:t>Инструкция </a:t>
            </a:r>
            <a:r>
              <a:rPr lang="en-US" noProof="1" smtClean="0"/>
              <a:t>RANGE</a:t>
            </a:r>
            <a:r>
              <a:rPr lang="ru-RU" noProof="1" smtClean="0"/>
              <a:t>, в отличие от  </a:t>
            </a:r>
            <a:r>
              <a:rPr lang="en-US" noProof="1" smtClean="0"/>
              <a:t>ROWS</a:t>
            </a:r>
            <a:r>
              <a:rPr lang="ru-RU" noProof="1" smtClean="0"/>
              <a:t>, работает не со строками, а с диапазоном строк в инструкции </a:t>
            </a:r>
            <a:r>
              <a:rPr lang="en-US" noProof="1" smtClean="0"/>
              <a:t>ORDER BY</a:t>
            </a:r>
            <a:r>
              <a:rPr lang="ru-RU" noProof="1" smtClean="0"/>
              <a:t>. То есть под одной строкой для </a:t>
            </a:r>
            <a:r>
              <a:rPr lang="en-US" noProof="1" smtClean="0"/>
              <a:t>RANGE </a:t>
            </a:r>
            <a:r>
              <a:rPr lang="ru-RU" noProof="1" smtClean="0"/>
              <a:t>могут пониматься несколько физических строк одинаковых по </a:t>
            </a:r>
            <a:r>
              <a:rPr lang="ru-RU" noProof="1" smtClean="0"/>
              <a:t>рангу</a:t>
            </a:r>
            <a:endParaRPr lang="ru-RU" noProof="1" smtClean="0"/>
          </a:p>
          <a:p>
            <a:pPr algn="just" rtl="0"/>
            <a:r>
              <a:rPr lang="ru-RU" noProof="1" smtClean="0"/>
              <a:t>Обе инструкции всегда используются с </a:t>
            </a:r>
            <a:r>
              <a:rPr lang="en-US" noProof="1" smtClean="0"/>
              <a:t>ORDER BY</a:t>
            </a:r>
            <a:r>
              <a:rPr lang="ru-RU" noProof="1" smtClean="0"/>
              <a:t>, однако, для </a:t>
            </a:r>
            <a:r>
              <a:rPr lang="en-US" noProof="1" smtClean="0"/>
              <a:t>RANGE </a:t>
            </a:r>
            <a:r>
              <a:rPr lang="ru-RU" noProof="1" smtClean="0"/>
              <a:t>в конструкции </a:t>
            </a:r>
            <a:r>
              <a:rPr lang="en-US" noProof="1" smtClean="0"/>
              <a:t>ORDER BY </a:t>
            </a:r>
            <a:r>
              <a:rPr lang="ru-RU" noProof="1" smtClean="0"/>
              <a:t>можно использовать только один столбец числового или </a:t>
            </a:r>
            <a:r>
              <a:rPr lang="en-US" noProof="1" smtClean="0"/>
              <a:t>date </a:t>
            </a:r>
            <a:r>
              <a:rPr lang="ru-RU" noProof="1" smtClean="0"/>
              <a:t>типа</a:t>
            </a:r>
          </a:p>
        </p:txBody>
      </p:sp>
      <p:sp>
        <p:nvSpPr>
          <p:cNvPr id="32" name="Заголовок 31"/>
          <p:cNvSpPr>
            <a:spLocks noGrp="1"/>
          </p:cNvSpPr>
          <p:nvPr>
            <p:ph type="title"/>
          </p:nvPr>
        </p:nvSpPr>
        <p:spPr>
          <a:xfrm>
            <a:off x="637807" y="-375283"/>
            <a:ext cx="2827165" cy="1800493"/>
          </a:xfrm>
        </p:spPr>
        <p:txBody>
          <a:bodyPr rtlCol="0"/>
          <a:lstStyle/>
          <a:p>
            <a:pPr rtl="0"/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Границы оконных функций</a:t>
            </a:r>
            <a:endParaRPr lang="ru-RU" b="1" noProof="1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7" name="Текст 14"/>
          <p:cNvSpPr>
            <a:spLocks noGrp="1"/>
          </p:cNvSpPr>
          <p:nvPr>
            <p:ph type="body" sz="quarter" idx="11"/>
          </p:nvPr>
        </p:nvSpPr>
        <p:spPr>
          <a:xfrm>
            <a:off x="3868710" y="4416900"/>
            <a:ext cx="6679876" cy="1954381"/>
          </a:xfrm>
        </p:spPr>
        <p:txBody>
          <a:bodyPr rtlCol="0"/>
          <a:lstStyle/>
          <a:p>
            <a:pPr rtl="0">
              <a:lnSpc>
                <a:spcPct val="100000"/>
              </a:lnSpc>
              <a:spcBef>
                <a:spcPts val="0"/>
              </a:spcBef>
            </a:pPr>
            <a:r>
              <a:rPr lang="ru-RU" noProof="1" smtClean="0">
                <a:solidFill>
                  <a:srgbClr val="FFC000"/>
                </a:solidFill>
              </a:rPr>
              <a:t>Изменение в структуре оконной функции</a:t>
            </a:r>
            <a:r>
              <a:rPr lang="en-US" noProof="1" smtClean="0">
                <a:solidFill>
                  <a:srgbClr val="FFC000"/>
                </a:solidFill>
              </a:rPr>
              <a:t>:</a:t>
            </a:r>
          </a:p>
          <a:p>
            <a:pPr rtl="0">
              <a:lnSpc>
                <a:spcPct val="100000"/>
              </a:lnSpc>
              <a:spcBef>
                <a:spcPts val="600"/>
              </a:spcBef>
            </a:pPr>
            <a:r>
              <a:rPr lang="en-US" sz="2100" noProof="1" smtClean="0">
                <a:solidFill>
                  <a:srgbClr val="FF0000"/>
                </a:solidFill>
              </a:rPr>
              <a:t>OVER</a:t>
            </a:r>
            <a:r>
              <a:rPr lang="en-US" sz="2100" noProof="1" smtClean="0">
                <a:solidFill>
                  <a:schemeClr val="bg1"/>
                </a:solidFill>
              </a:rPr>
              <a:t> (</a:t>
            </a:r>
            <a:r>
              <a:rPr lang="en-US" sz="2100" noProof="1" smtClean="0">
                <a:solidFill>
                  <a:srgbClr val="FF0000"/>
                </a:solidFill>
              </a:rPr>
              <a:t>PARTITION BY </a:t>
            </a:r>
            <a:r>
              <a:rPr lang="ru-RU" sz="2100" noProof="1" smtClean="0">
                <a:solidFill>
                  <a:schemeClr val="bg1"/>
                </a:solidFill>
              </a:rPr>
              <a:t>столбец_для_группировки</a:t>
            </a:r>
          </a:p>
          <a:p>
            <a:pPr rtl="0">
              <a:lnSpc>
                <a:spcPct val="100000"/>
              </a:lnSpc>
              <a:spcBef>
                <a:spcPts val="600"/>
              </a:spcBef>
            </a:pPr>
            <a:r>
              <a:rPr lang="en-US" sz="2100" noProof="1">
                <a:solidFill>
                  <a:srgbClr val="FF0000"/>
                </a:solidFill>
              </a:rPr>
              <a:t>ORDER BY</a:t>
            </a:r>
            <a:r>
              <a:rPr lang="en-US" sz="2100" noProof="1" smtClean="0">
                <a:solidFill>
                  <a:schemeClr val="bg1"/>
                </a:solidFill>
              </a:rPr>
              <a:t> </a:t>
            </a:r>
            <a:r>
              <a:rPr lang="ru-RU" sz="2100" noProof="1" smtClean="0">
                <a:solidFill>
                  <a:schemeClr val="bg1"/>
                </a:solidFill>
              </a:rPr>
              <a:t>столбец_для сортировки</a:t>
            </a:r>
          </a:p>
          <a:p>
            <a:pPr rtl="0">
              <a:lnSpc>
                <a:spcPct val="100000"/>
              </a:lnSpc>
              <a:spcBef>
                <a:spcPts val="600"/>
              </a:spcBef>
            </a:pPr>
            <a:r>
              <a:rPr lang="en-US" sz="2100" noProof="1" smtClean="0">
                <a:solidFill>
                  <a:srgbClr val="FF0000"/>
                </a:solidFill>
              </a:rPr>
              <a:t>ROWS</a:t>
            </a:r>
            <a:r>
              <a:rPr lang="en-US" sz="2100" noProof="1" smtClean="0">
                <a:solidFill>
                  <a:schemeClr val="bg1"/>
                </a:solidFill>
              </a:rPr>
              <a:t> </a:t>
            </a:r>
            <a:r>
              <a:rPr lang="ru-RU" sz="2100" noProof="1" smtClean="0">
                <a:solidFill>
                  <a:schemeClr val="bg1"/>
                </a:solidFill>
              </a:rPr>
              <a:t>или </a:t>
            </a:r>
            <a:r>
              <a:rPr lang="en-US" sz="2100" noProof="1" smtClean="0">
                <a:solidFill>
                  <a:srgbClr val="FF0000"/>
                </a:solidFill>
              </a:rPr>
              <a:t>RANGE</a:t>
            </a:r>
            <a:r>
              <a:rPr lang="en-US" sz="2100" noProof="1" smtClean="0">
                <a:solidFill>
                  <a:schemeClr val="bg1"/>
                </a:solidFill>
              </a:rPr>
              <a:t> </a:t>
            </a:r>
            <a:r>
              <a:rPr lang="ru-RU" sz="2100" noProof="1" smtClean="0">
                <a:solidFill>
                  <a:schemeClr val="bg1"/>
                </a:solidFill>
              </a:rPr>
              <a:t>выражение для ограничения строк в пределах группы)</a:t>
            </a:r>
          </a:p>
        </p:txBody>
      </p:sp>
    </p:spTree>
    <p:extLst>
      <p:ext uri="{BB962C8B-B14F-4D97-AF65-F5344CB8AC3E}">
        <p14:creationId xmlns:p14="http://schemas.microsoft.com/office/powerpoint/2010/main" val="38832601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2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Полилиния: Фигура 64"/>
          <p:cNvSpPr>
            <a:spLocks noChangeAspect="1"/>
          </p:cNvSpPr>
          <p:nvPr/>
        </p:nvSpPr>
        <p:spPr>
          <a:xfrm>
            <a:off x="311472" y="-1664431"/>
            <a:ext cx="3479833" cy="347983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Заголовок 31"/>
          <p:cNvSpPr>
            <a:spLocks noGrp="1"/>
          </p:cNvSpPr>
          <p:nvPr>
            <p:ph type="title"/>
          </p:nvPr>
        </p:nvSpPr>
        <p:spPr>
          <a:xfrm>
            <a:off x="637805" y="-392939"/>
            <a:ext cx="2827165" cy="1800493"/>
          </a:xfrm>
        </p:spPr>
        <p:txBody>
          <a:bodyPr rtlCol="0"/>
          <a:lstStyle/>
          <a:p>
            <a:pPr rtl="0"/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Выражения для ограничения</a:t>
            </a:r>
            <a:endParaRPr lang="ru-RU" b="1" noProof="1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10" name="Объект 46"/>
          <p:cNvSpPr txBox="1">
            <a:spLocks/>
          </p:cNvSpPr>
          <p:nvPr/>
        </p:nvSpPr>
        <p:spPr>
          <a:xfrm>
            <a:off x="3984395" y="547937"/>
            <a:ext cx="335906" cy="734583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  <a:endParaRPr lang="ru-RU" sz="5400" noProof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1" name="Объект 3"/>
          <p:cNvSpPr txBox="1">
            <a:spLocks/>
          </p:cNvSpPr>
          <p:nvPr/>
        </p:nvSpPr>
        <p:spPr>
          <a:xfrm>
            <a:off x="4868603" y="540646"/>
            <a:ext cx="6877921" cy="775508"/>
          </a:xfrm>
          <a:prstGeom prst="rect">
            <a:avLst/>
          </a:prstGeom>
        </p:spPr>
        <p:txBody>
          <a:bodyPr rtlCol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UNBOUNDED PRECEDING – 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окно начинается с первой строки группы</a:t>
            </a: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и заканчивается текущей</a:t>
            </a:r>
          </a:p>
        </p:txBody>
      </p:sp>
      <p:sp>
        <p:nvSpPr>
          <p:cNvPr id="12" name="Прямоугольник 11"/>
          <p:cNvSpPr/>
          <p:nvPr/>
        </p:nvSpPr>
        <p:spPr>
          <a:xfrm rot="5400000">
            <a:off x="4380117" y="884784"/>
            <a:ext cx="720000" cy="463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3" name="Объект 46"/>
          <p:cNvSpPr txBox="1">
            <a:spLocks/>
          </p:cNvSpPr>
          <p:nvPr/>
        </p:nvSpPr>
        <p:spPr>
          <a:xfrm>
            <a:off x="4014836" y="1529954"/>
            <a:ext cx="335906" cy="734583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</a:p>
        </p:txBody>
      </p:sp>
      <p:sp>
        <p:nvSpPr>
          <p:cNvPr id="14" name="Объект 3"/>
          <p:cNvSpPr txBox="1">
            <a:spLocks/>
          </p:cNvSpPr>
          <p:nvPr/>
        </p:nvSpPr>
        <p:spPr>
          <a:xfrm>
            <a:off x="4868601" y="1522663"/>
            <a:ext cx="6877923" cy="734583"/>
          </a:xfrm>
          <a:prstGeom prst="rect">
            <a:avLst/>
          </a:prstGeom>
        </p:spPr>
        <p:txBody>
          <a:bodyPr rtlCol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UNBOUNDED FOLLOWING – 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окно заканчивается на последней строке группы</a:t>
            </a:r>
          </a:p>
        </p:txBody>
      </p:sp>
      <p:sp>
        <p:nvSpPr>
          <p:cNvPr id="16" name="Прямоугольник 15"/>
          <p:cNvSpPr/>
          <p:nvPr/>
        </p:nvSpPr>
        <p:spPr>
          <a:xfrm rot="5400000">
            <a:off x="4380117" y="1879108"/>
            <a:ext cx="720000" cy="463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7" name="Объект 46"/>
          <p:cNvSpPr txBox="1">
            <a:spLocks/>
          </p:cNvSpPr>
          <p:nvPr/>
        </p:nvSpPr>
        <p:spPr>
          <a:xfrm>
            <a:off x="4014836" y="2551167"/>
            <a:ext cx="335906" cy="734583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>
                <a:latin typeface="Segoe UI Black" panose="020B0A02040204020203" pitchFamily="34" charset="0"/>
                <a:ea typeface="Segoe UI Black" panose="020B0A02040204020203" pitchFamily="34" charset="0"/>
              </a:rPr>
              <a:t>3</a:t>
            </a:r>
          </a:p>
        </p:txBody>
      </p:sp>
      <p:sp>
        <p:nvSpPr>
          <p:cNvPr id="18" name="Объект 3"/>
          <p:cNvSpPr txBox="1">
            <a:spLocks/>
          </p:cNvSpPr>
          <p:nvPr/>
        </p:nvSpPr>
        <p:spPr>
          <a:xfrm>
            <a:off x="4868602" y="2551168"/>
            <a:ext cx="6877922" cy="720000"/>
          </a:xfrm>
          <a:prstGeom prst="rect">
            <a:avLst/>
          </a:prstGeom>
        </p:spPr>
        <p:txBody>
          <a:bodyPr rtlCol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«Число»</a:t>
            </a: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PRECEDING 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– определяет число строк перед текущей (не</a:t>
            </a: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допускается в </a:t>
            </a: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RANGE)</a:t>
            </a:r>
            <a:endParaRPr lang="ru-RU" sz="2200" noProof="1" smtClean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 rot="5400000">
            <a:off x="4380117" y="2888015"/>
            <a:ext cx="720000" cy="463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0" name="Объект 46"/>
          <p:cNvSpPr txBox="1">
            <a:spLocks/>
          </p:cNvSpPr>
          <p:nvPr/>
        </p:nvSpPr>
        <p:spPr>
          <a:xfrm>
            <a:off x="4014836" y="3574657"/>
            <a:ext cx="335906" cy="734583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>
                <a:latin typeface="Segoe UI Black" panose="020B0A02040204020203" pitchFamily="34" charset="0"/>
                <a:ea typeface="Segoe UI Black" panose="020B0A02040204020203" pitchFamily="34" charset="0"/>
              </a:rPr>
              <a:t>4</a:t>
            </a:r>
          </a:p>
        </p:txBody>
      </p:sp>
      <p:sp>
        <p:nvSpPr>
          <p:cNvPr id="21" name="Объект 3"/>
          <p:cNvSpPr txBox="1">
            <a:spLocks/>
          </p:cNvSpPr>
          <p:nvPr/>
        </p:nvSpPr>
        <p:spPr>
          <a:xfrm>
            <a:off x="4868602" y="3567366"/>
            <a:ext cx="6877922" cy="734583"/>
          </a:xfrm>
          <a:prstGeom prst="rect">
            <a:avLst/>
          </a:prstGeom>
        </p:spPr>
        <p:txBody>
          <a:bodyPr rtlCol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«Число»</a:t>
            </a: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FOLLOWING 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– определяет число строк после текущей (не допускается в </a:t>
            </a: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RANGE)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</a:p>
        </p:txBody>
      </p:sp>
      <p:sp>
        <p:nvSpPr>
          <p:cNvPr id="22" name="Прямоугольник 21"/>
          <p:cNvSpPr/>
          <p:nvPr/>
        </p:nvSpPr>
        <p:spPr>
          <a:xfrm rot="5400000">
            <a:off x="4380117" y="3923811"/>
            <a:ext cx="720000" cy="463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4" name="Объект 46"/>
          <p:cNvSpPr txBox="1">
            <a:spLocks/>
          </p:cNvSpPr>
          <p:nvPr/>
        </p:nvSpPr>
        <p:spPr>
          <a:xfrm>
            <a:off x="4045277" y="4610651"/>
            <a:ext cx="335906" cy="734583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noProof="1">
                <a:latin typeface="Segoe UI Black" panose="020B0A02040204020203" pitchFamily="34" charset="0"/>
                <a:ea typeface="Segoe UI Black" panose="020B0A02040204020203" pitchFamily="34" charset="0"/>
              </a:rPr>
              <a:t>5</a:t>
            </a:r>
            <a:endParaRPr lang="ru-RU" sz="5400" noProof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5" name="Объект 3"/>
          <p:cNvSpPr txBox="1">
            <a:spLocks/>
          </p:cNvSpPr>
          <p:nvPr/>
        </p:nvSpPr>
        <p:spPr>
          <a:xfrm>
            <a:off x="4868602" y="4603360"/>
            <a:ext cx="6877922" cy="734583"/>
          </a:xfrm>
          <a:prstGeom prst="rect">
            <a:avLst/>
          </a:prstGeom>
        </p:spPr>
        <p:txBody>
          <a:bodyPr rtlCol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BETWEEN 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«граница» </a:t>
            </a: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AND 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«граница» </a:t>
            </a:r>
            <a:r>
              <a:rPr lang="ru-RU" sz="2200" noProof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–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указывает нижнюю и верхнюю 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границ</a:t>
            </a:r>
            <a:r>
              <a:rPr lang="ru-RU" sz="2200" noProof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ы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окна </a:t>
            </a:r>
          </a:p>
        </p:txBody>
      </p:sp>
      <p:sp>
        <p:nvSpPr>
          <p:cNvPr id="26" name="Прямоугольник 25"/>
          <p:cNvSpPr/>
          <p:nvPr/>
        </p:nvSpPr>
        <p:spPr>
          <a:xfrm rot="5400000">
            <a:off x="4380117" y="4959805"/>
            <a:ext cx="720000" cy="463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7" name="Объект 46"/>
          <p:cNvSpPr txBox="1">
            <a:spLocks/>
          </p:cNvSpPr>
          <p:nvPr/>
        </p:nvSpPr>
        <p:spPr>
          <a:xfrm>
            <a:off x="4045277" y="5639156"/>
            <a:ext cx="335906" cy="734583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>
                <a:latin typeface="Segoe UI Black" panose="020B0A02040204020203" pitchFamily="34" charset="0"/>
                <a:ea typeface="Segoe UI Black" panose="020B0A02040204020203" pitchFamily="34" charset="0"/>
              </a:rPr>
              <a:t>6</a:t>
            </a:r>
          </a:p>
        </p:txBody>
      </p:sp>
      <p:sp>
        <p:nvSpPr>
          <p:cNvPr id="28" name="Объект 3"/>
          <p:cNvSpPr txBox="1">
            <a:spLocks/>
          </p:cNvSpPr>
          <p:nvPr/>
        </p:nvSpPr>
        <p:spPr>
          <a:xfrm>
            <a:off x="4868602" y="5631865"/>
            <a:ext cx="6877922" cy="734583"/>
          </a:xfrm>
          <a:prstGeom prst="rect">
            <a:avLst/>
          </a:prstGeom>
        </p:spPr>
        <p:txBody>
          <a:bodyPr rtlCol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CURRENT ROW 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–</a:t>
            </a: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 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указывает то, что окно начинается и заканчивается на текущей строке</a:t>
            </a:r>
          </a:p>
        </p:txBody>
      </p:sp>
      <p:sp>
        <p:nvSpPr>
          <p:cNvPr id="29" name="Прямоугольник 28"/>
          <p:cNvSpPr/>
          <p:nvPr/>
        </p:nvSpPr>
        <p:spPr>
          <a:xfrm rot="5400000">
            <a:off x="4380117" y="5988310"/>
            <a:ext cx="720000" cy="463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11"/>
          <a:stretch/>
        </p:blipFill>
        <p:spPr>
          <a:xfrm>
            <a:off x="0" y="2504680"/>
            <a:ext cx="4168790" cy="435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797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10" grpId="0"/>
      <p:bldP spid="11" grpId="0"/>
      <p:bldP spid="12" grpId="0" animBg="1"/>
      <p:bldP spid="13" grpId="0"/>
      <p:bldP spid="14" grpId="0"/>
      <p:bldP spid="16" grpId="0" animBg="1"/>
      <p:bldP spid="17" grpId="0"/>
      <p:bldP spid="18" grpId="0"/>
      <p:bldP spid="19" grpId="0" animBg="1"/>
      <p:bldP spid="20" grpId="0"/>
      <p:bldP spid="21" grpId="0"/>
      <p:bldP spid="22" grpId="0" animBg="1"/>
      <p:bldP spid="24" grpId="0"/>
      <p:bldP spid="25" grpId="0"/>
      <p:bldP spid="26" grpId="0" animBg="1"/>
      <p:bldP spid="27" grpId="0"/>
      <p:bldP spid="28" grpId="0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Полилиния: Фигура 64"/>
          <p:cNvSpPr>
            <a:spLocks noChangeAspect="1"/>
          </p:cNvSpPr>
          <p:nvPr/>
        </p:nvSpPr>
        <p:spPr>
          <a:xfrm>
            <a:off x="311474" y="-1825205"/>
            <a:ext cx="3479833" cy="347983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1"/>
          </p:nvPr>
        </p:nvSpPr>
        <p:spPr>
          <a:xfrm>
            <a:off x="3868711" y="306926"/>
            <a:ext cx="7879152" cy="1615827"/>
          </a:xfrm>
        </p:spPr>
        <p:txBody>
          <a:bodyPr rtlCol="0"/>
          <a:lstStyle/>
          <a:p>
            <a:pPr algn="just" rtl="0"/>
            <a:r>
              <a:rPr lang="ru-RU" noProof="1" smtClean="0"/>
              <a:t>Оконная функция – это мощный инструмент для решения аналитических задач, представляющий собой функцию, которая работает с выделенным набором строк (окном/партицией) и выполняет вычисление для этого набора в отдельном столбце</a:t>
            </a:r>
          </a:p>
        </p:txBody>
      </p:sp>
      <p:sp>
        <p:nvSpPr>
          <p:cNvPr id="32" name="Заголовок 31"/>
          <p:cNvSpPr>
            <a:spLocks noGrp="1"/>
          </p:cNvSpPr>
          <p:nvPr>
            <p:ph type="title"/>
          </p:nvPr>
        </p:nvSpPr>
        <p:spPr>
          <a:xfrm>
            <a:off x="637807" y="-174171"/>
            <a:ext cx="2827165" cy="1357295"/>
          </a:xfrm>
        </p:spPr>
        <p:txBody>
          <a:bodyPr rtlCol="0"/>
          <a:lstStyle/>
          <a:p>
            <a:pPr rtl="0"/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Оконные функции</a:t>
            </a:r>
            <a:endParaRPr lang="ru-RU" b="1" noProof="1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0" name="Текст 14"/>
          <p:cNvSpPr>
            <a:spLocks noGrp="1"/>
          </p:cNvSpPr>
          <p:nvPr>
            <p:ph type="body" sz="quarter" idx="11"/>
          </p:nvPr>
        </p:nvSpPr>
        <p:spPr>
          <a:xfrm>
            <a:off x="451369" y="2834158"/>
            <a:ext cx="6679876" cy="2687915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ru-RU" noProof="1" smtClean="0">
                <a:solidFill>
                  <a:srgbClr val="FFC000"/>
                </a:solidFill>
              </a:rPr>
              <a:t>Общая структура запроса</a:t>
            </a:r>
            <a:r>
              <a:rPr lang="en-US" noProof="1" smtClean="0">
                <a:solidFill>
                  <a:srgbClr val="FFC000"/>
                </a:solidFill>
              </a:rPr>
              <a:t>:</a:t>
            </a:r>
          </a:p>
          <a:p>
            <a:pPr rtl="0">
              <a:lnSpc>
                <a:spcPct val="100000"/>
              </a:lnSpc>
            </a:pPr>
            <a:r>
              <a:rPr lang="en-US" sz="2100" noProof="1" smtClean="0">
                <a:solidFill>
                  <a:srgbClr val="FF0000"/>
                </a:solidFill>
              </a:rPr>
              <a:t>SELECT</a:t>
            </a:r>
            <a:endParaRPr lang="ru-RU" sz="2100" noProof="1" smtClean="0">
              <a:solidFill>
                <a:srgbClr val="FF0000"/>
              </a:solidFill>
            </a:endParaRPr>
          </a:p>
          <a:p>
            <a:pPr rtl="0">
              <a:lnSpc>
                <a:spcPct val="100000"/>
              </a:lnSpc>
            </a:pPr>
            <a:r>
              <a:rPr lang="ru-RU" sz="2100" noProof="1" smtClean="0"/>
              <a:t>название_функции</a:t>
            </a:r>
            <a:r>
              <a:rPr lang="en-US" sz="2100" noProof="1" smtClean="0"/>
              <a:t>(</a:t>
            </a:r>
            <a:r>
              <a:rPr lang="ru-RU" sz="2100" noProof="1" smtClean="0"/>
              <a:t>столбец_для_вычислений)</a:t>
            </a:r>
          </a:p>
          <a:p>
            <a:pPr rtl="0">
              <a:lnSpc>
                <a:spcPct val="100000"/>
              </a:lnSpc>
            </a:pPr>
            <a:r>
              <a:rPr lang="en-US" sz="2100" noProof="1" smtClean="0">
                <a:solidFill>
                  <a:srgbClr val="FF0000"/>
                </a:solidFill>
              </a:rPr>
              <a:t>OVER</a:t>
            </a:r>
            <a:r>
              <a:rPr lang="en-US" sz="2100" noProof="1" smtClean="0">
                <a:solidFill>
                  <a:schemeClr val="bg1"/>
                </a:solidFill>
              </a:rPr>
              <a:t> (</a:t>
            </a:r>
            <a:r>
              <a:rPr lang="en-US" sz="2100" noProof="1" smtClean="0">
                <a:solidFill>
                  <a:srgbClr val="FF0000"/>
                </a:solidFill>
              </a:rPr>
              <a:t>PARTITION BY </a:t>
            </a:r>
            <a:r>
              <a:rPr lang="ru-RU" sz="2100" noProof="1" smtClean="0">
                <a:solidFill>
                  <a:schemeClr val="bg1"/>
                </a:solidFill>
              </a:rPr>
              <a:t>столбец_для_группировки</a:t>
            </a:r>
          </a:p>
          <a:p>
            <a:pPr rtl="0">
              <a:lnSpc>
                <a:spcPct val="100000"/>
              </a:lnSpc>
            </a:pPr>
            <a:r>
              <a:rPr lang="en-US" sz="2100" noProof="1">
                <a:solidFill>
                  <a:srgbClr val="FF0000"/>
                </a:solidFill>
              </a:rPr>
              <a:t>ORDER BY</a:t>
            </a:r>
            <a:r>
              <a:rPr lang="en-US" sz="2100" noProof="1" smtClean="0">
                <a:solidFill>
                  <a:schemeClr val="bg1"/>
                </a:solidFill>
              </a:rPr>
              <a:t> </a:t>
            </a:r>
            <a:r>
              <a:rPr lang="ru-RU" sz="2100" noProof="1" smtClean="0">
                <a:solidFill>
                  <a:schemeClr val="bg1"/>
                </a:solidFill>
              </a:rPr>
              <a:t>столбец_для_сортировки</a:t>
            </a:r>
            <a:r>
              <a:rPr lang="ru-RU" sz="2100" noProof="1" smtClean="0">
                <a:solidFill>
                  <a:schemeClr val="bg1"/>
                </a:solidFill>
              </a:rPr>
              <a:t>)</a:t>
            </a:r>
          </a:p>
          <a:p>
            <a:pPr rtl="0">
              <a:lnSpc>
                <a:spcPct val="100000"/>
              </a:lnSpc>
            </a:pPr>
            <a:r>
              <a:rPr lang="en-US" sz="2100" noProof="1" smtClean="0">
                <a:solidFill>
                  <a:srgbClr val="FF0000"/>
                </a:solidFill>
              </a:rPr>
              <a:t>FROM</a:t>
            </a:r>
            <a:r>
              <a:rPr lang="en-US" sz="2100" noProof="1" smtClean="0">
                <a:solidFill>
                  <a:schemeClr val="bg1"/>
                </a:solidFill>
              </a:rPr>
              <a:t> </a:t>
            </a:r>
            <a:r>
              <a:rPr lang="ru-RU" sz="2100" noProof="1" smtClean="0">
                <a:solidFill>
                  <a:schemeClr val="bg1"/>
                </a:solidFill>
              </a:rPr>
              <a:t>название_таблицы</a:t>
            </a:r>
            <a:endParaRPr lang="en-US" sz="2100" noProof="1" smtClean="0">
              <a:solidFill>
                <a:schemeClr val="bg1"/>
              </a:solidFill>
            </a:endParaRPr>
          </a:p>
        </p:txBody>
      </p:sp>
      <p:grpSp>
        <p:nvGrpSpPr>
          <p:cNvPr id="6" name="Группа 5"/>
          <p:cNvGrpSpPr/>
          <p:nvPr/>
        </p:nvGrpSpPr>
        <p:grpSpPr>
          <a:xfrm>
            <a:off x="7467600" y="2609851"/>
            <a:ext cx="4724400" cy="4248150"/>
            <a:chOff x="7759558" y="2763143"/>
            <a:chExt cx="4432442" cy="4094857"/>
          </a:xfrm>
        </p:grpSpPr>
        <p:pic>
          <p:nvPicPr>
            <p:cNvPr id="2050" name="Picture 2" descr="https://i.ytimg.com/vi/rBJci0bwTos/maxresdefault.jpg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806" b="96389" l="8203" r="91172">
                          <a14:foregroundMark x1="54063" y1="33333" x2="54063" y2="33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35" r="26241"/>
            <a:stretch/>
          </p:blipFill>
          <p:spPr bwMode="auto">
            <a:xfrm flipH="1">
              <a:off x="8746910" y="2763143"/>
              <a:ext cx="3445090" cy="4094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Овальная выноска 20"/>
            <p:cNvSpPr/>
            <p:nvPr/>
          </p:nvSpPr>
          <p:spPr>
            <a:xfrm>
              <a:off x="7759558" y="3135710"/>
              <a:ext cx="2158272" cy="1104901"/>
            </a:xfrm>
            <a:prstGeom prst="wedgeEllipseCallout">
              <a:avLst>
                <a:gd name="adj1" fmla="val 33515"/>
                <a:gd name="adj2" fmla="val 72271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b="1" i="1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Georgia" panose="02040502050405020303" pitchFamily="18" charset="0"/>
                </a:rPr>
                <a:t>Да не горит у меня !!!</a:t>
              </a:r>
              <a:endParaRPr lang="ru-RU" b="1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Georgia" panose="020405020504050203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48717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2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3763844" y="141673"/>
            <a:ext cx="8345307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1200"/>
              </a:spcAft>
            </a:pPr>
            <a:r>
              <a:rPr lang="ru-RU" sz="2200" b="1" noProof="1">
                <a:solidFill>
                  <a:srgbClr val="FFC000"/>
                </a:solidFill>
              </a:rPr>
              <a:t>Пример работы </a:t>
            </a:r>
            <a:r>
              <a:rPr lang="ru-RU" sz="2200" b="1" noProof="1" smtClean="0">
                <a:solidFill>
                  <a:srgbClr val="FFC000"/>
                </a:solidFill>
              </a:rPr>
              <a:t>ограничений </a:t>
            </a:r>
            <a:r>
              <a:rPr lang="en-US" sz="2200" b="1" noProof="1" smtClean="0">
                <a:solidFill>
                  <a:srgbClr val="FFC000"/>
                </a:solidFill>
              </a:rPr>
              <a:t>ROWS:</a:t>
            </a:r>
            <a:endParaRPr lang="ru-RU" sz="2200" b="1" noProof="1">
              <a:solidFill>
                <a:srgbClr val="FFC000"/>
              </a:solidFill>
            </a:endParaRPr>
          </a:p>
          <a:p>
            <a:r>
              <a:rPr lang="en-US" sz="1900" noProof="1" smtClean="0">
                <a:solidFill>
                  <a:srgbClr val="B50B3C"/>
                </a:solidFill>
                <a:latin typeface="+mj-lt"/>
              </a:rPr>
              <a:t>select</a:t>
            </a:r>
            <a:r>
              <a:rPr lang="en-US" sz="1900" noProof="1" smtClean="0">
                <a:latin typeface="+mj-lt"/>
              </a:rPr>
              <a:t> status,member_name,good_type_name, spend</a:t>
            </a:r>
            <a:endParaRPr lang="en-US" sz="1900" noProof="1">
              <a:latin typeface="+mj-lt"/>
            </a:endParaRPr>
          </a:p>
          <a:p>
            <a:r>
              <a:rPr lang="en-US" sz="1900" noProof="1">
                <a:latin typeface="+mj-lt"/>
              </a:rPr>
              <a:t>  ,</a:t>
            </a:r>
            <a:r>
              <a:rPr lang="en-US" sz="1900" noProof="1" smtClean="0">
                <a:latin typeface="+mj-lt"/>
              </a:rPr>
              <a:t>SUM(spend</a:t>
            </a:r>
            <a:r>
              <a:rPr lang="en-US" sz="1900" noProof="1">
                <a:latin typeface="+mj-lt"/>
              </a:rPr>
              <a:t>) OVER(PARTITION BY good_type_name ORDER BY </a:t>
            </a:r>
            <a:r>
              <a:rPr lang="en-US" sz="1900" noProof="1" smtClean="0">
                <a:latin typeface="+mj-lt"/>
              </a:rPr>
              <a:t>spend</a:t>
            </a:r>
            <a:endParaRPr lang="en-US" sz="1900" noProof="1">
              <a:latin typeface="+mj-lt"/>
            </a:endParaRPr>
          </a:p>
          <a:p>
            <a:r>
              <a:rPr lang="en-US" sz="1900" noProof="1">
                <a:latin typeface="+mj-lt"/>
              </a:rPr>
              <a:t>    </a:t>
            </a:r>
            <a:r>
              <a:rPr lang="en-US" sz="1900" noProof="1">
                <a:solidFill>
                  <a:srgbClr val="B50B3C"/>
                </a:solidFill>
                <a:latin typeface="+mj-lt"/>
              </a:rPr>
              <a:t>ROWS UNBOUNDED PRECEDING</a:t>
            </a:r>
            <a:r>
              <a:rPr lang="en-US" sz="1900" noProof="1">
                <a:latin typeface="+mj-lt"/>
              </a:rPr>
              <a:t>) as f_1</a:t>
            </a:r>
          </a:p>
          <a:p>
            <a:r>
              <a:rPr lang="en-US" sz="1900" noProof="1">
                <a:latin typeface="+mj-lt"/>
              </a:rPr>
              <a:t>  ,</a:t>
            </a:r>
            <a:r>
              <a:rPr lang="en-US" sz="1900" noProof="1" smtClean="0">
                <a:latin typeface="+mj-lt"/>
              </a:rPr>
              <a:t>SUM(spend</a:t>
            </a:r>
            <a:r>
              <a:rPr lang="en-US" sz="1900" noProof="1">
                <a:latin typeface="+mj-lt"/>
              </a:rPr>
              <a:t>) OVER(PARTITION BY good_type_name ORDER BY </a:t>
            </a:r>
            <a:r>
              <a:rPr lang="en-US" sz="1900" noProof="1" smtClean="0">
                <a:latin typeface="+mj-lt"/>
              </a:rPr>
              <a:t>spend</a:t>
            </a:r>
            <a:endParaRPr lang="en-US" sz="1900" noProof="1">
              <a:latin typeface="+mj-lt"/>
            </a:endParaRPr>
          </a:p>
          <a:p>
            <a:r>
              <a:rPr lang="en-US" sz="1900" noProof="1">
                <a:latin typeface="+mj-lt"/>
              </a:rPr>
              <a:t>    </a:t>
            </a:r>
            <a:r>
              <a:rPr lang="en-US" sz="1900" noProof="1">
                <a:solidFill>
                  <a:srgbClr val="B50B3C"/>
                </a:solidFill>
                <a:latin typeface="+mj-lt"/>
              </a:rPr>
              <a:t>ROWS BETWEEN UNBOUNDED PRECEDING</a:t>
            </a:r>
            <a:r>
              <a:rPr lang="en-US" sz="1900" noProof="1">
                <a:latin typeface="+mj-lt"/>
              </a:rPr>
              <a:t> and </a:t>
            </a:r>
            <a:r>
              <a:rPr lang="en-US" sz="1900" noProof="1">
                <a:solidFill>
                  <a:srgbClr val="B50B3C"/>
                </a:solidFill>
                <a:latin typeface="+mj-lt"/>
              </a:rPr>
              <a:t>CURRENT ROW</a:t>
            </a:r>
            <a:r>
              <a:rPr lang="en-US" sz="1900" noProof="1">
                <a:latin typeface="+mj-lt"/>
              </a:rPr>
              <a:t>) as f_2</a:t>
            </a:r>
          </a:p>
          <a:p>
            <a:r>
              <a:rPr lang="en-US" sz="1900" noProof="1">
                <a:latin typeface="+mj-lt"/>
              </a:rPr>
              <a:t>  ,</a:t>
            </a:r>
            <a:r>
              <a:rPr lang="en-US" sz="1900" noProof="1" smtClean="0">
                <a:latin typeface="+mj-lt"/>
              </a:rPr>
              <a:t>SUM(spend</a:t>
            </a:r>
            <a:r>
              <a:rPr lang="en-US" sz="1900" noProof="1">
                <a:latin typeface="+mj-lt"/>
              </a:rPr>
              <a:t>) OVER(PARTITION BY good_type_name ORDER BY </a:t>
            </a:r>
            <a:r>
              <a:rPr lang="en-US" sz="1900" noProof="1" smtClean="0">
                <a:latin typeface="+mj-lt"/>
              </a:rPr>
              <a:t>spend</a:t>
            </a:r>
            <a:endParaRPr lang="en-US" sz="1900" noProof="1">
              <a:latin typeface="+mj-lt"/>
            </a:endParaRPr>
          </a:p>
          <a:p>
            <a:r>
              <a:rPr lang="en-US" sz="1900" noProof="1">
                <a:latin typeface="+mj-lt"/>
              </a:rPr>
              <a:t>    </a:t>
            </a:r>
            <a:r>
              <a:rPr lang="en-US" sz="1900" noProof="1">
                <a:solidFill>
                  <a:srgbClr val="B50B3C"/>
                </a:solidFill>
                <a:latin typeface="+mj-lt"/>
              </a:rPr>
              <a:t>ROWS BETWEEN CURRENT ROW</a:t>
            </a:r>
            <a:r>
              <a:rPr lang="en-US" sz="1900" noProof="1">
                <a:latin typeface="+mj-lt"/>
              </a:rPr>
              <a:t> and </a:t>
            </a:r>
            <a:r>
              <a:rPr lang="en-US" sz="1900" noProof="1">
                <a:solidFill>
                  <a:srgbClr val="B50B3C"/>
                </a:solidFill>
                <a:latin typeface="+mj-lt"/>
              </a:rPr>
              <a:t>UNBOUNDED FOLLOWING</a:t>
            </a:r>
            <a:r>
              <a:rPr lang="en-US" sz="1900" noProof="1">
                <a:latin typeface="+mj-lt"/>
              </a:rPr>
              <a:t>) as f_3</a:t>
            </a:r>
          </a:p>
          <a:p>
            <a:r>
              <a:rPr lang="en-US" sz="1900" noProof="1">
                <a:latin typeface="+mj-lt"/>
              </a:rPr>
              <a:t>  ,</a:t>
            </a:r>
            <a:r>
              <a:rPr lang="en-US" sz="1900" noProof="1" smtClean="0">
                <a:latin typeface="+mj-lt"/>
              </a:rPr>
              <a:t>SUM(spend</a:t>
            </a:r>
            <a:r>
              <a:rPr lang="en-US" sz="1900" noProof="1">
                <a:latin typeface="+mj-lt"/>
              </a:rPr>
              <a:t>) OVER(PARTITION BY good_type_name ORDER BY </a:t>
            </a:r>
            <a:r>
              <a:rPr lang="en-US" sz="1900" noProof="1" smtClean="0">
                <a:latin typeface="+mj-lt"/>
              </a:rPr>
              <a:t>spend</a:t>
            </a:r>
            <a:endParaRPr lang="en-US" sz="1900" noProof="1">
              <a:latin typeface="+mj-lt"/>
            </a:endParaRPr>
          </a:p>
          <a:p>
            <a:r>
              <a:rPr lang="en-US" sz="1900" noProof="1">
                <a:latin typeface="+mj-lt"/>
              </a:rPr>
              <a:t>    </a:t>
            </a:r>
            <a:r>
              <a:rPr lang="en-US" sz="1900" noProof="1">
                <a:solidFill>
                  <a:srgbClr val="B50B3C"/>
                </a:solidFill>
                <a:latin typeface="+mj-lt"/>
              </a:rPr>
              <a:t>ROWS CURRENT ROW</a:t>
            </a:r>
            <a:r>
              <a:rPr lang="en-US" sz="1900" noProof="1">
                <a:latin typeface="+mj-lt"/>
              </a:rPr>
              <a:t>) as f_4</a:t>
            </a:r>
          </a:p>
          <a:p>
            <a:r>
              <a:rPr lang="en-US" sz="1900" noProof="1">
                <a:latin typeface="+mj-lt"/>
              </a:rPr>
              <a:t>  ,</a:t>
            </a:r>
            <a:r>
              <a:rPr lang="en-US" sz="1900" noProof="1" smtClean="0">
                <a:latin typeface="+mj-lt"/>
              </a:rPr>
              <a:t>SUM(spend</a:t>
            </a:r>
            <a:r>
              <a:rPr lang="en-US" sz="1900" noProof="1">
                <a:latin typeface="+mj-lt"/>
              </a:rPr>
              <a:t>) OVER(PARTITION BY good_type_name ORDER BY </a:t>
            </a:r>
            <a:r>
              <a:rPr lang="en-US" sz="1900" noProof="1" smtClean="0">
                <a:latin typeface="+mj-lt"/>
              </a:rPr>
              <a:t>spend</a:t>
            </a:r>
            <a:endParaRPr lang="en-US" sz="1900" noProof="1">
              <a:latin typeface="+mj-lt"/>
            </a:endParaRPr>
          </a:p>
          <a:p>
            <a:r>
              <a:rPr lang="en-US" sz="1900" noProof="1">
                <a:latin typeface="+mj-lt"/>
              </a:rPr>
              <a:t>    </a:t>
            </a:r>
            <a:r>
              <a:rPr lang="en-US" sz="1900" noProof="1">
                <a:solidFill>
                  <a:srgbClr val="B50B3C"/>
                </a:solidFill>
                <a:latin typeface="+mj-lt"/>
              </a:rPr>
              <a:t>ROWS 2 PRECEDING</a:t>
            </a:r>
            <a:r>
              <a:rPr lang="en-US" sz="1900" noProof="1">
                <a:latin typeface="+mj-lt"/>
              </a:rPr>
              <a:t>) as f_5</a:t>
            </a:r>
          </a:p>
          <a:p>
            <a:r>
              <a:rPr lang="en-US" sz="1900" noProof="1">
                <a:latin typeface="+mj-lt"/>
              </a:rPr>
              <a:t>  ,</a:t>
            </a:r>
            <a:r>
              <a:rPr lang="en-US" sz="1900" noProof="1" smtClean="0">
                <a:latin typeface="+mj-lt"/>
              </a:rPr>
              <a:t>SUM(spend</a:t>
            </a:r>
            <a:r>
              <a:rPr lang="en-US" sz="1900" noProof="1">
                <a:latin typeface="+mj-lt"/>
              </a:rPr>
              <a:t>) OVER(PARTITION BY good_type_name ORDER BY </a:t>
            </a:r>
            <a:r>
              <a:rPr lang="en-US" sz="1900" noProof="1" smtClean="0">
                <a:latin typeface="+mj-lt"/>
              </a:rPr>
              <a:t>spend</a:t>
            </a:r>
            <a:endParaRPr lang="en-US" sz="1900" noProof="1">
              <a:latin typeface="+mj-lt"/>
            </a:endParaRPr>
          </a:p>
          <a:p>
            <a:r>
              <a:rPr lang="en-US" sz="1900" noProof="1">
                <a:latin typeface="+mj-lt"/>
              </a:rPr>
              <a:t>    </a:t>
            </a:r>
            <a:r>
              <a:rPr lang="en-US" sz="1900" noProof="1">
                <a:solidFill>
                  <a:srgbClr val="B50B3C"/>
                </a:solidFill>
                <a:latin typeface="+mj-lt"/>
              </a:rPr>
              <a:t>ROWS BETWEEN CURRENT ROW</a:t>
            </a:r>
            <a:r>
              <a:rPr lang="en-US" sz="1900" noProof="1">
                <a:latin typeface="+mj-lt"/>
              </a:rPr>
              <a:t> and </a:t>
            </a:r>
            <a:r>
              <a:rPr lang="en-US" sz="1900" noProof="1">
                <a:solidFill>
                  <a:srgbClr val="B50B3C"/>
                </a:solidFill>
                <a:latin typeface="+mj-lt"/>
              </a:rPr>
              <a:t>2</a:t>
            </a:r>
            <a:r>
              <a:rPr lang="en-US" sz="1900" noProof="1">
                <a:latin typeface="+mj-lt"/>
              </a:rPr>
              <a:t> </a:t>
            </a:r>
            <a:r>
              <a:rPr lang="en-US" sz="1900" noProof="1">
                <a:solidFill>
                  <a:srgbClr val="B50B3C"/>
                </a:solidFill>
                <a:latin typeface="+mj-lt"/>
              </a:rPr>
              <a:t>FOLLOWING</a:t>
            </a:r>
            <a:r>
              <a:rPr lang="en-US" sz="1900" noProof="1">
                <a:latin typeface="+mj-lt"/>
              </a:rPr>
              <a:t>) as f_6</a:t>
            </a:r>
          </a:p>
          <a:p>
            <a:r>
              <a:rPr lang="en-US" sz="1900" noProof="1">
                <a:solidFill>
                  <a:srgbClr val="B50B3C"/>
                </a:solidFill>
                <a:latin typeface="+mj-lt"/>
              </a:rPr>
              <a:t>from</a:t>
            </a:r>
            <a:r>
              <a:rPr lang="en-US" sz="1900" noProof="1">
                <a:latin typeface="+mj-lt"/>
              </a:rPr>
              <a:t> base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284011" y="1948890"/>
            <a:ext cx="28810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Исходная таблица: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Полилиния: Фигура 64"/>
          <p:cNvSpPr>
            <a:spLocks noChangeAspect="1"/>
          </p:cNvSpPr>
          <p:nvPr/>
        </p:nvSpPr>
        <p:spPr>
          <a:xfrm>
            <a:off x="43012" y="-1874804"/>
            <a:ext cx="3479833" cy="347983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713550" y="5275624"/>
            <a:ext cx="396457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2200" b="1" noProof="1">
                <a:solidFill>
                  <a:srgbClr val="FFC000"/>
                </a:solidFill>
              </a:rPr>
              <a:t>В результате получается таблица следующего вида:</a:t>
            </a:r>
          </a:p>
        </p:txBody>
      </p:sp>
      <p:sp>
        <p:nvSpPr>
          <p:cNvPr id="14" name="Заголовок 31"/>
          <p:cNvSpPr>
            <a:spLocks noGrp="1"/>
          </p:cNvSpPr>
          <p:nvPr>
            <p:ph type="title"/>
          </p:nvPr>
        </p:nvSpPr>
        <p:spPr>
          <a:xfrm>
            <a:off x="284011" y="0"/>
            <a:ext cx="2990724" cy="1421928"/>
          </a:xfrm>
        </p:spPr>
        <p:txBody>
          <a:bodyPr rtlCol="0"/>
          <a:lstStyle/>
          <a:p>
            <a:pPr rtl="0"/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Границы оконных</a:t>
            </a:r>
            <a:b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</a:br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функций</a:t>
            </a:r>
            <a:endParaRPr lang="ru-RU" b="1" noProof="1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393" y="4695825"/>
            <a:ext cx="4929769" cy="192904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11" y="2437025"/>
            <a:ext cx="2802948" cy="171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0760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5"/>
          <p:cNvSpPr txBox="1">
            <a:spLocks/>
          </p:cNvSpPr>
          <p:nvPr/>
        </p:nvSpPr>
        <p:spPr>
          <a:xfrm>
            <a:off x="5249023" y="498598"/>
            <a:ext cx="575981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spcAft>
                <a:spcPts val="1200"/>
              </a:spcAft>
            </a:pPr>
            <a:r>
              <a:rPr lang="ru-RU" noProof="1">
                <a:solidFill>
                  <a:srgbClr val="FFC000"/>
                </a:solidFill>
              </a:rPr>
              <a:t>Пример работы ограничений </a:t>
            </a:r>
            <a:r>
              <a:rPr lang="en-US" noProof="1" smtClean="0">
                <a:solidFill>
                  <a:srgbClr val="FFC000"/>
                </a:solidFill>
              </a:rPr>
              <a:t>RANGE</a:t>
            </a:r>
            <a:endParaRPr lang="ru-RU" noProof="1">
              <a:solidFill>
                <a:srgbClr val="FFC000"/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4435437" y="1054112"/>
            <a:ext cx="7386983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spcAft>
                <a:spcPts val="600"/>
              </a:spcAft>
            </a:pPr>
            <a:r>
              <a:rPr lang="ru-RU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Необходимо рассчитать </a:t>
            </a:r>
            <a:r>
              <a:rPr lang="ru-RU" sz="2000" noProof="1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среднее значение расходов каждого члена семьи за последние </a:t>
            </a:r>
            <a:r>
              <a:rPr lang="en-US" sz="2000" noProof="1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6</a:t>
            </a:r>
            <a:r>
              <a:rPr lang="ru-RU" sz="2000" noProof="1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0 дней на момент новой траты </a:t>
            </a:r>
            <a:r>
              <a:rPr lang="ru-RU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средств:</a:t>
            </a:r>
            <a:endParaRPr lang="en-US" sz="2000" noProof="1">
              <a:latin typeface="+mj-lt"/>
            </a:endParaRPr>
          </a:p>
          <a:p>
            <a:pPr algn="just"/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select</a:t>
            </a:r>
            <a:r>
              <a:rPr lang="en-US" sz="2000" noProof="1" smtClean="0">
                <a:latin typeface="+mj-lt"/>
              </a:rPr>
              <a:t> </a:t>
            </a:r>
            <a:r>
              <a:rPr lang="en-US" sz="2000" noProof="1">
                <a:latin typeface="+mj-lt"/>
              </a:rPr>
              <a:t>status,member_name,good_name, date, spend,</a:t>
            </a:r>
          </a:p>
          <a:p>
            <a:pPr algn="just"/>
            <a:r>
              <a:rPr lang="en-US" sz="2000" noProof="1">
                <a:latin typeface="+mj-lt"/>
              </a:rPr>
              <a:t>   AVG(spend) OVER (PARTITION BY member_name ORDER BY date</a:t>
            </a:r>
          </a:p>
          <a:p>
            <a:pPr algn="just"/>
            <a:r>
              <a:rPr lang="en-US" sz="2000" noProof="1">
                <a:latin typeface="+mj-lt"/>
              </a:rPr>
              <a:t>  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RANGE BETWEEN INTERVAL 60 DAY PRECEDING</a:t>
            </a:r>
            <a:r>
              <a:rPr lang="en-US" sz="2000" noProof="1">
                <a:latin typeface="+mj-lt"/>
              </a:rPr>
              <a:t> and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CURRENT ROW</a:t>
            </a:r>
            <a:r>
              <a:rPr lang="en-US" sz="2000" noProof="1">
                <a:latin typeface="+mj-lt"/>
              </a:rPr>
              <a:t>) as avg</a:t>
            </a:r>
          </a:p>
          <a:p>
            <a:pPr algn="just"/>
            <a:r>
              <a:rPr lang="en-US" sz="2000" noProof="1">
                <a:solidFill>
                  <a:srgbClr val="B50B3C"/>
                </a:solidFill>
                <a:latin typeface="+mj-lt"/>
              </a:rPr>
              <a:t>from</a:t>
            </a:r>
            <a:r>
              <a:rPr lang="en-US" sz="2000" noProof="1">
                <a:latin typeface="+mj-lt"/>
              </a:rPr>
              <a:t> base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321541" y="1703390"/>
            <a:ext cx="365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Фрагмент исходной таблицы: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Полилиния: Фигура 64"/>
          <p:cNvSpPr>
            <a:spLocks noChangeAspect="1"/>
          </p:cNvSpPr>
          <p:nvPr/>
        </p:nvSpPr>
        <p:spPr>
          <a:xfrm>
            <a:off x="43012" y="-1874804"/>
            <a:ext cx="3479833" cy="347983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Заголовок 31"/>
          <p:cNvSpPr>
            <a:spLocks noGrp="1"/>
          </p:cNvSpPr>
          <p:nvPr>
            <p:ph type="title"/>
          </p:nvPr>
        </p:nvSpPr>
        <p:spPr>
          <a:xfrm>
            <a:off x="284011" y="0"/>
            <a:ext cx="2990724" cy="1421928"/>
          </a:xfrm>
        </p:spPr>
        <p:txBody>
          <a:bodyPr rtlCol="0"/>
          <a:lstStyle/>
          <a:p>
            <a:pPr rtl="0"/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Границы оконных</a:t>
            </a:r>
            <a:b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</a:br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функций</a:t>
            </a:r>
            <a:endParaRPr lang="ru-RU" b="1" noProof="1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41" y="2129109"/>
            <a:ext cx="3543684" cy="175620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41" y="4528606"/>
            <a:ext cx="3769432" cy="1864877"/>
          </a:xfrm>
          <a:prstGeom prst="rect">
            <a:avLst/>
          </a:prstGeom>
        </p:spPr>
      </p:pic>
      <p:sp>
        <p:nvSpPr>
          <p:cNvPr id="20" name="Прямоугольник 19"/>
          <p:cNvSpPr/>
          <p:nvPr/>
        </p:nvSpPr>
        <p:spPr>
          <a:xfrm>
            <a:off x="321541" y="4069983"/>
            <a:ext cx="365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Результат запроса: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4435437" y="4439315"/>
            <a:ext cx="738698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spcAft>
                <a:spcPts val="600"/>
              </a:spcAft>
            </a:pPr>
            <a:r>
              <a:rPr lang="ru-RU" b="1" noProof="1" smtClean="0">
                <a:solidFill>
                  <a:srgbClr val="FFC000"/>
                </a:solidFill>
              </a:rPr>
              <a:t>Таким образом, мы можем видеть, что инструкция </a:t>
            </a:r>
            <a:r>
              <a:rPr lang="en-US" b="1" noProof="1" smtClean="0">
                <a:solidFill>
                  <a:srgbClr val="FFC000"/>
                </a:solidFill>
              </a:rPr>
              <a:t>RANGE </a:t>
            </a:r>
            <a:r>
              <a:rPr lang="ru-RU" b="1" noProof="1" smtClean="0">
                <a:solidFill>
                  <a:srgbClr val="FFC000"/>
                </a:solidFill>
              </a:rPr>
              <a:t>прекрасно решает задачи с диапазонами дат или же с диапазонами чисел, например: «для каждого отдела определить количество сотрудников, зарплата которых находится в определённом интервале»</a:t>
            </a:r>
          </a:p>
        </p:txBody>
      </p:sp>
    </p:spTree>
    <p:extLst>
      <p:ext uri="{BB962C8B-B14F-4D97-AF65-F5344CB8AC3E}">
        <p14:creationId xmlns:p14="http://schemas.microsoft.com/office/powerpoint/2010/main" val="122265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5"/>
          <p:cNvSpPr txBox="1">
            <a:spLocks/>
          </p:cNvSpPr>
          <p:nvPr/>
        </p:nvSpPr>
        <p:spPr>
          <a:xfrm>
            <a:off x="5019676" y="312903"/>
            <a:ext cx="5989160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spcAft>
                <a:spcPts val="1200"/>
              </a:spcAft>
            </a:pPr>
            <a:r>
              <a:rPr lang="ru-RU" noProof="1" smtClean="0">
                <a:solidFill>
                  <a:srgbClr val="FFC000"/>
                </a:solidFill>
              </a:rPr>
              <a:t>Как работает </a:t>
            </a:r>
            <a:r>
              <a:rPr lang="en-US" noProof="1" smtClean="0">
                <a:solidFill>
                  <a:srgbClr val="FFC000"/>
                </a:solidFill>
              </a:rPr>
              <a:t>ORDER BY </a:t>
            </a:r>
            <a:r>
              <a:rPr lang="ru-RU" noProof="1" smtClean="0">
                <a:solidFill>
                  <a:srgbClr val="FFC000"/>
                </a:solidFill>
              </a:rPr>
              <a:t>по умолчанию</a:t>
            </a:r>
            <a:endParaRPr lang="ru-RU" noProof="1">
              <a:solidFill>
                <a:srgbClr val="FFC000"/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3763844" y="1797859"/>
            <a:ext cx="842815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ru-RU" b="1" noProof="1" smtClean="0">
                <a:solidFill>
                  <a:srgbClr val="FFC000"/>
                </a:solidFill>
              </a:rPr>
              <a:t>На самом деле, по умолчанию просто подставляется конструкция «</a:t>
            </a:r>
            <a:r>
              <a:rPr lang="en-US" b="1" noProof="1" smtClean="0">
                <a:solidFill>
                  <a:srgbClr val="FFC000"/>
                </a:solidFill>
              </a:rPr>
              <a:t>RANGE BETWEEN UNBOUNDED PRECEDING AND CURRENT ROW</a:t>
            </a:r>
            <a:r>
              <a:rPr lang="ru-RU" b="1" noProof="1" smtClean="0">
                <a:solidFill>
                  <a:srgbClr val="FFC000"/>
                </a:solidFill>
              </a:rPr>
              <a:t>».</a:t>
            </a:r>
            <a:endParaRPr lang="en-US" noProof="1" smtClean="0">
              <a:latin typeface="+mj-lt"/>
            </a:endParaRPr>
          </a:p>
          <a:p>
            <a:pPr algn="just"/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select</a:t>
            </a:r>
            <a:r>
              <a:rPr lang="en-US" sz="2000" noProof="1" smtClean="0">
                <a:latin typeface="+mj-lt"/>
              </a:rPr>
              <a:t> status,member_name,good_name, date, spend</a:t>
            </a:r>
          </a:p>
          <a:p>
            <a:pPr algn="just"/>
            <a:r>
              <a:rPr lang="en-US" sz="2000" noProof="1" smtClean="0">
                <a:latin typeface="+mj-lt"/>
              </a:rPr>
              <a:t>,SUM(spend</a:t>
            </a:r>
            <a:r>
              <a:rPr lang="en-US" sz="2000" noProof="1">
                <a:latin typeface="+mj-lt"/>
              </a:rPr>
              <a:t>) OVER (PARTITION BY member_name ORDER BY good_name</a:t>
            </a:r>
          </a:p>
          <a:p>
            <a:pPr algn="just"/>
            <a:r>
              <a:rPr lang="en-US" sz="2000" noProof="1">
                <a:latin typeface="+mj-lt"/>
              </a:rPr>
              <a:t>   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ROWS BETWEEN UNBOUNDED PRECEDING</a:t>
            </a:r>
            <a:r>
              <a:rPr lang="en-US" sz="2000" noProof="1">
                <a:latin typeface="+mj-lt"/>
              </a:rPr>
              <a:t> and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CURRENT ROW</a:t>
            </a:r>
            <a:r>
              <a:rPr lang="en-US" sz="2000" noProof="1">
                <a:latin typeface="+mj-lt"/>
              </a:rPr>
              <a:t>) as f_1</a:t>
            </a:r>
          </a:p>
          <a:p>
            <a:pPr algn="just"/>
            <a:r>
              <a:rPr lang="en-US" sz="2000" noProof="1" smtClean="0">
                <a:latin typeface="+mj-lt"/>
              </a:rPr>
              <a:t>,</a:t>
            </a:r>
            <a:r>
              <a:rPr lang="en-US" sz="2000" noProof="1">
                <a:latin typeface="+mj-lt"/>
              </a:rPr>
              <a:t>SUM(spend) OVER (PARTITION BY member_name ORDER BY good_name</a:t>
            </a:r>
          </a:p>
          <a:p>
            <a:pPr algn="just"/>
            <a:r>
              <a:rPr lang="en-US" sz="2000" noProof="1">
                <a:latin typeface="+mj-lt"/>
              </a:rPr>
              <a:t>   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RANGE BETWEEN UNBOUNDED PRECEDING</a:t>
            </a:r>
            <a:r>
              <a:rPr lang="en-US" sz="2000" noProof="1">
                <a:latin typeface="+mj-lt"/>
              </a:rPr>
              <a:t> and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CURRENT ROW</a:t>
            </a:r>
            <a:r>
              <a:rPr lang="en-US" sz="2000" noProof="1">
                <a:latin typeface="+mj-lt"/>
              </a:rPr>
              <a:t>) as f_2</a:t>
            </a:r>
          </a:p>
          <a:p>
            <a:pPr algn="just"/>
            <a:r>
              <a:rPr lang="en-US" sz="2000" noProof="1">
                <a:solidFill>
                  <a:srgbClr val="B50B3C"/>
                </a:solidFill>
                <a:latin typeface="+mj-lt"/>
              </a:rPr>
              <a:t>fr</a:t>
            </a: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om</a:t>
            </a:r>
            <a:r>
              <a:rPr lang="en-US" sz="2000" noProof="1" smtClean="0">
                <a:latin typeface="+mj-lt"/>
              </a:rPr>
              <a:t> </a:t>
            </a:r>
            <a:r>
              <a:rPr lang="en-US" sz="2000" noProof="1">
                <a:latin typeface="+mj-lt"/>
              </a:rPr>
              <a:t>base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510434" y="1797859"/>
            <a:ext cx="2359905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Фрагмент исходной </a:t>
            </a:r>
            <a:endParaRPr lang="en-US" noProof="1" smtClean="0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таблицы: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Полилиния: Фигура 64"/>
          <p:cNvSpPr>
            <a:spLocks noChangeAspect="1"/>
          </p:cNvSpPr>
          <p:nvPr/>
        </p:nvSpPr>
        <p:spPr>
          <a:xfrm>
            <a:off x="43012" y="-1874804"/>
            <a:ext cx="3479833" cy="347983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Заголовок 31"/>
          <p:cNvSpPr>
            <a:spLocks noGrp="1"/>
          </p:cNvSpPr>
          <p:nvPr>
            <p:ph type="title"/>
          </p:nvPr>
        </p:nvSpPr>
        <p:spPr>
          <a:xfrm>
            <a:off x="284011" y="0"/>
            <a:ext cx="2990724" cy="1421928"/>
          </a:xfrm>
        </p:spPr>
        <p:txBody>
          <a:bodyPr rtlCol="0"/>
          <a:lstStyle/>
          <a:p>
            <a:pPr rtl="0"/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Границы оконных</a:t>
            </a:r>
            <a:b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</a:br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функций</a:t>
            </a:r>
            <a:endParaRPr lang="ru-RU" b="1" noProof="1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763845" y="737635"/>
            <a:ext cx="80210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Ранее было сказано, что если </a:t>
            </a:r>
            <a:r>
              <a:rPr lang="en-US" noProof="1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ORDER BY </a:t>
            </a: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задан</a:t>
            </a:r>
            <a:r>
              <a:rPr lang="ru-RU" noProof="1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, </a:t>
            </a: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то по умолчанию </a:t>
            </a:r>
            <a:r>
              <a:rPr lang="ru-RU" noProof="1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границами окна при обработке текущей строки будут считаться все предыдущие строки и сама текущая </a:t>
            </a: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строка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34" y="2548975"/>
            <a:ext cx="2359905" cy="1788448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447542" y="5306401"/>
            <a:ext cx="36059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2000" b="1" noProof="1">
                <a:solidFill>
                  <a:srgbClr val="FFC000"/>
                </a:solidFill>
              </a:rPr>
              <a:t>В результате получается таблица следующего вида: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081" y="4695824"/>
            <a:ext cx="2885885" cy="1929040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7977922" y="4695824"/>
            <a:ext cx="380696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Таким образом, </a:t>
            </a:r>
            <a:r>
              <a:rPr lang="en-US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RANGE</a:t>
            </a: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, в отличие от </a:t>
            </a:r>
            <a:r>
              <a:rPr lang="en-US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ROWS,</a:t>
            </a: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считает строки</a:t>
            </a:r>
            <a:r>
              <a:rPr lang="en-US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с одинаковым полем сортировки как одно целое. Поэтому в строках 6-9 столбца </a:t>
            </a:r>
            <a:r>
              <a:rPr lang="en-US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f-2 </a:t>
            </a: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стоят одинаковые значения</a:t>
            </a:r>
            <a:endParaRPr lang="en-US" noProof="1" smtClean="0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3636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" grpId="0"/>
      <p:bldP spid="14" grpId="0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лилиния: Фигура 64"/>
          <p:cNvSpPr>
            <a:spLocks noChangeAspect="1"/>
          </p:cNvSpPr>
          <p:nvPr/>
        </p:nvSpPr>
        <p:spPr>
          <a:xfrm>
            <a:off x="3577935" y="-2871315"/>
            <a:ext cx="5110523" cy="511052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2"/>
          </p:nvPr>
        </p:nvSpPr>
        <p:spPr>
          <a:xfrm>
            <a:off x="4250404" y="306554"/>
            <a:ext cx="3765583" cy="1200329"/>
          </a:xfrm>
        </p:spPr>
        <p:txBody>
          <a:bodyPr rtlCol="0"/>
          <a:lstStyle/>
          <a:p>
            <a:pPr rtl="0"/>
            <a:r>
              <a:rPr lang="ru-RU" noProof="1" smtClean="0"/>
              <a:t>КОНЕЦ</a:t>
            </a:r>
            <a:endParaRPr lang="ru-RU" noProof="1"/>
          </a:p>
        </p:txBody>
      </p:sp>
      <p:pic>
        <p:nvPicPr>
          <p:cNvPr id="1032" name="Picture 8" descr="https://mobimg.b-cdn.net/v3/fetch/10/104c692e314c35c1ddb80a905e538d04.jpe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125" l="16250" r="91146">
                        <a14:foregroundMark x1="71771" y1="4375" x2="71771" y2="4375"/>
                        <a14:foregroundMark x1="68333" y1="2375" x2="68333" y2="2375"/>
                        <a14:foregroundMark x1="64375" y1="3000" x2="64375" y2="3000"/>
                        <a14:foregroundMark x1="68229" y1="2000" x2="68229" y2="2000"/>
                        <a14:foregroundMark x1="68854" y1="3250" x2="68854" y2="3250"/>
                        <a14:foregroundMark x1="58333" y1="3250" x2="58333" y2="3250"/>
                        <a14:foregroundMark x1="28854" y1="67250" x2="28854" y2="67250"/>
                        <a14:foregroundMark x1="32708" y1="70250" x2="32708" y2="70250"/>
                        <a14:foregroundMark x1="49479" y1="70125" x2="49479" y2="70125"/>
                        <a14:foregroundMark x1="53249" y1="91071" x2="53249" y2="91071"/>
                        <a14:foregroundMark x1="37526" y1="93367" x2="37526" y2="93367"/>
                        <a14:backgroundMark x1="58491" y1="90944" x2="58491" y2="90944"/>
                        <a14:backgroundMark x1="30713" y1="69260" x2="30713" y2="69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541" r="8954" b="3694"/>
          <a:stretch/>
        </p:blipFill>
        <p:spPr bwMode="auto">
          <a:xfrm>
            <a:off x="3971925" y="2268169"/>
            <a:ext cx="4330211" cy="458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01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лилиния: Фигура 64"/>
          <p:cNvSpPr>
            <a:spLocks noChangeAspect="1"/>
          </p:cNvSpPr>
          <p:nvPr/>
        </p:nvSpPr>
        <p:spPr>
          <a:xfrm>
            <a:off x="3577935" y="-2871315"/>
            <a:ext cx="5110523" cy="511052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2"/>
          </p:nvPr>
        </p:nvSpPr>
        <p:spPr>
          <a:xfrm>
            <a:off x="5356379" y="306554"/>
            <a:ext cx="1553630" cy="1200329"/>
          </a:xfrm>
        </p:spPr>
        <p:txBody>
          <a:bodyPr rtlCol="0"/>
          <a:lstStyle/>
          <a:p>
            <a:pPr rtl="0"/>
            <a:r>
              <a:rPr lang="ru-RU" noProof="1" smtClean="0"/>
              <a:t>ДЗ</a:t>
            </a:r>
            <a:endParaRPr lang="ru-RU" noProof="1"/>
          </a:p>
        </p:txBody>
      </p:sp>
      <p:sp>
        <p:nvSpPr>
          <p:cNvPr id="7" name="Текст 14"/>
          <p:cNvSpPr txBox="1">
            <a:spLocks/>
          </p:cNvSpPr>
          <p:nvPr/>
        </p:nvSpPr>
        <p:spPr>
          <a:xfrm>
            <a:off x="836447" y="2487216"/>
            <a:ext cx="10812629" cy="8125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600" b="1" dirty="0" smtClean="0">
                <a:solidFill>
                  <a:srgbClr val="FFC000"/>
                </a:solidFill>
              </a:rPr>
              <a:t>Используя шаблон СТЕ поэкспериментируйте с различными аналитическими функциями применительно к задаче №17:</a:t>
            </a:r>
            <a:endParaRPr lang="ru-RU" sz="26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385136" y="3890486"/>
            <a:ext cx="77152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ru-RU" sz="2000" b="1" dirty="0" err="1">
                <a:solidFill>
                  <a:schemeClr val="bg1"/>
                </a:solidFill>
              </a:rPr>
              <a:t>with</a:t>
            </a:r>
            <a:r>
              <a:rPr lang="ru-RU" sz="2000" b="1" dirty="0">
                <a:solidFill>
                  <a:schemeClr val="bg1"/>
                </a:solidFill>
              </a:rPr>
              <a:t> </a:t>
            </a:r>
            <a:r>
              <a:rPr lang="ru-RU" sz="2000" b="1" dirty="0" err="1">
                <a:solidFill>
                  <a:schemeClr val="bg1"/>
                </a:solidFill>
              </a:rPr>
              <a:t>base</a:t>
            </a:r>
            <a:r>
              <a:rPr lang="ru-RU" sz="2000" b="1" dirty="0">
                <a:solidFill>
                  <a:schemeClr val="bg1"/>
                </a:solidFill>
              </a:rPr>
              <a:t> </a:t>
            </a:r>
            <a:r>
              <a:rPr lang="ru-RU" sz="2000" b="1" dirty="0" err="1">
                <a:solidFill>
                  <a:schemeClr val="bg1"/>
                </a:solidFill>
              </a:rPr>
              <a:t>as</a:t>
            </a:r>
            <a:r>
              <a:rPr lang="ru-RU" sz="2000" b="1" dirty="0">
                <a:solidFill>
                  <a:schemeClr val="bg1"/>
                </a:solidFill>
              </a:rPr>
              <a:t> </a:t>
            </a:r>
            <a:r>
              <a:rPr lang="ru-RU" sz="2000" b="1" dirty="0" smtClean="0">
                <a:solidFill>
                  <a:schemeClr val="bg1"/>
                </a:solidFill>
              </a:rPr>
              <a:t>(</a:t>
            </a:r>
            <a:r>
              <a:rPr lang="ru-RU" sz="2000" b="1" dirty="0" err="1" smtClean="0">
                <a:solidFill>
                  <a:schemeClr val="bg1"/>
                </a:solidFill>
              </a:rPr>
              <a:t>select</a:t>
            </a:r>
            <a:r>
              <a:rPr lang="ru-RU" sz="2000" b="1" dirty="0" smtClean="0">
                <a:solidFill>
                  <a:schemeClr val="bg1"/>
                </a:solidFill>
              </a:rPr>
              <a:t> </a:t>
            </a:r>
            <a:r>
              <a:rPr lang="ru-RU" sz="2000" b="1" dirty="0" err="1" smtClean="0">
                <a:solidFill>
                  <a:schemeClr val="bg1"/>
                </a:solidFill>
              </a:rPr>
              <a:t>a.status</a:t>
            </a:r>
            <a:r>
              <a:rPr lang="ru-RU" sz="2000" b="1" dirty="0" smtClean="0">
                <a:solidFill>
                  <a:schemeClr val="bg1"/>
                </a:solidFill>
              </a:rPr>
              <a:t>, </a:t>
            </a:r>
            <a:r>
              <a:rPr lang="ru-RU" sz="2000" b="1" dirty="0" err="1" smtClean="0">
                <a:solidFill>
                  <a:schemeClr val="bg1"/>
                </a:solidFill>
              </a:rPr>
              <a:t>member_name</a:t>
            </a:r>
            <a:r>
              <a:rPr lang="ru-RU" sz="2000" b="1" dirty="0" smtClean="0">
                <a:solidFill>
                  <a:schemeClr val="bg1"/>
                </a:solidFill>
              </a:rPr>
              <a:t>, </a:t>
            </a:r>
            <a:r>
              <a:rPr lang="ru-RU" sz="2000" b="1" dirty="0" err="1" smtClean="0">
                <a:solidFill>
                  <a:schemeClr val="bg1"/>
                </a:solidFill>
              </a:rPr>
              <a:t>good_name</a:t>
            </a:r>
            <a:r>
              <a:rPr lang="ru-RU" sz="2000" b="1" dirty="0" smtClean="0">
                <a:solidFill>
                  <a:schemeClr val="bg1"/>
                </a:solidFill>
              </a:rPr>
              <a:t>, </a:t>
            </a:r>
            <a:r>
              <a:rPr lang="ru-RU" sz="2000" b="1" dirty="0" err="1" smtClean="0">
                <a:solidFill>
                  <a:schemeClr val="bg1"/>
                </a:solidFill>
              </a:rPr>
              <a:t>date</a:t>
            </a:r>
            <a:r>
              <a:rPr lang="ru-RU" sz="2000" b="1" dirty="0" smtClean="0">
                <a:solidFill>
                  <a:schemeClr val="bg1"/>
                </a:solidFill>
              </a:rPr>
              <a:t>, </a:t>
            </a:r>
            <a:r>
              <a:rPr lang="ru-RU" sz="2000" b="1" dirty="0" err="1" smtClean="0">
                <a:solidFill>
                  <a:schemeClr val="bg1"/>
                </a:solidFill>
              </a:rPr>
              <a:t>amount</a:t>
            </a:r>
            <a:r>
              <a:rPr lang="ru-RU" sz="2000" b="1" dirty="0" smtClean="0">
                <a:solidFill>
                  <a:schemeClr val="bg1"/>
                </a:solidFill>
              </a:rPr>
              <a:t> </a:t>
            </a:r>
            <a:r>
              <a:rPr lang="ru-RU" sz="2000" b="1" dirty="0">
                <a:solidFill>
                  <a:schemeClr val="bg1"/>
                </a:solidFill>
              </a:rPr>
              <a:t>* </a:t>
            </a:r>
            <a:r>
              <a:rPr lang="ru-RU" sz="2000" b="1" dirty="0" err="1">
                <a:solidFill>
                  <a:schemeClr val="bg1"/>
                </a:solidFill>
              </a:rPr>
              <a:t>unit_price</a:t>
            </a:r>
            <a:r>
              <a:rPr lang="ru-RU" sz="2000" b="1" dirty="0">
                <a:solidFill>
                  <a:schemeClr val="bg1"/>
                </a:solidFill>
              </a:rPr>
              <a:t> </a:t>
            </a:r>
            <a:r>
              <a:rPr lang="ru-RU" sz="2000" b="1" dirty="0" err="1">
                <a:solidFill>
                  <a:schemeClr val="bg1"/>
                </a:solidFill>
              </a:rPr>
              <a:t>spend</a:t>
            </a:r>
            <a:endParaRPr lang="ru-RU" sz="2000" b="1" dirty="0">
              <a:solidFill>
                <a:schemeClr val="bg1"/>
              </a:solidFill>
            </a:endParaRPr>
          </a:p>
          <a:p>
            <a:pPr algn="just">
              <a:lnSpc>
                <a:spcPct val="90000"/>
              </a:lnSpc>
            </a:pPr>
            <a:r>
              <a:rPr lang="ru-RU" sz="2000" b="1" dirty="0">
                <a:solidFill>
                  <a:schemeClr val="bg1"/>
                </a:solidFill>
              </a:rPr>
              <a:t>  </a:t>
            </a:r>
            <a:r>
              <a:rPr lang="ru-RU" sz="2000" b="1" dirty="0" err="1">
                <a:solidFill>
                  <a:schemeClr val="bg1"/>
                </a:solidFill>
              </a:rPr>
              <a:t>from</a:t>
            </a:r>
            <a:r>
              <a:rPr lang="ru-RU" sz="2000" b="1" dirty="0">
                <a:solidFill>
                  <a:schemeClr val="bg1"/>
                </a:solidFill>
              </a:rPr>
              <a:t> </a:t>
            </a:r>
            <a:r>
              <a:rPr lang="ru-RU" sz="2000" b="1" dirty="0" err="1">
                <a:solidFill>
                  <a:schemeClr val="bg1"/>
                </a:solidFill>
              </a:rPr>
              <a:t>FamilyMembers</a:t>
            </a:r>
            <a:r>
              <a:rPr lang="ru-RU" sz="2000" b="1" dirty="0">
                <a:solidFill>
                  <a:schemeClr val="bg1"/>
                </a:solidFill>
              </a:rPr>
              <a:t> a</a:t>
            </a:r>
          </a:p>
          <a:p>
            <a:pPr algn="just">
              <a:lnSpc>
                <a:spcPct val="90000"/>
              </a:lnSpc>
            </a:pPr>
            <a:r>
              <a:rPr lang="ru-RU" sz="2000" b="1" dirty="0">
                <a:solidFill>
                  <a:schemeClr val="bg1"/>
                </a:solidFill>
              </a:rPr>
              <a:t>    LEFT JOIN </a:t>
            </a:r>
            <a:r>
              <a:rPr lang="ru-RU" sz="2000" b="1" dirty="0" err="1">
                <a:solidFill>
                  <a:schemeClr val="bg1"/>
                </a:solidFill>
              </a:rPr>
              <a:t>Payments</a:t>
            </a:r>
            <a:r>
              <a:rPr lang="ru-RU" sz="2000" b="1" dirty="0">
                <a:solidFill>
                  <a:schemeClr val="bg1"/>
                </a:solidFill>
              </a:rPr>
              <a:t> b </a:t>
            </a:r>
            <a:r>
              <a:rPr lang="ru-RU" sz="2000" b="1" dirty="0" err="1">
                <a:solidFill>
                  <a:schemeClr val="bg1"/>
                </a:solidFill>
              </a:rPr>
              <a:t>on</a:t>
            </a:r>
            <a:r>
              <a:rPr lang="ru-RU" sz="2000" b="1" dirty="0">
                <a:solidFill>
                  <a:schemeClr val="bg1"/>
                </a:solidFill>
              </a:rPr>
              <a:t> </a:t>
            </a:r>
            <a:r>
              <a:rPr lang="ru-RU" sz="2000" b="1" dirty="0" err="1">
                <a:solidFill>
                  <a:schemeClr val="bg1"/>
                </a:solidFill>
              </a:rPr>
              <a:t>a.member_id</a:t>
            </a:r>
            <a:r>
              <a:rPr lang="ru-RU" sz="2000" b="1" dirty="0">
                <a:solidFill>
                  <a:schemeClr val="bg1"/>
                </a:solidFill>
              </a:rPr>
              <a:t> = </a:t>
            </a:r>
            <a:r>
              <a:rPr lang="ru-RU" sz="2000" b="1" dirty="0" err="1">
                <a:solidFill>
                  <a:schemeClr val="bg1"/>
                </a:solidFill>
              </a:rPr>
              <a:t>b.family_member</a:t>
            </a:r>
            <a:endParaRPr lang="ru-RU" sz="2000" b="1" dirty="0">
              <a:solidFill>
                <a:schemeClr val="bg1"/>
              </a:solidFill>
            </a:endParaRPr>
          </a:p>
          <a:p>
            <a:pPr algn="just">
              <a:lnSpc>
                <a:spcPct val="90000"/>
              </a:lnSpc>
            </a:pPr>
            <a:r>
              <a:rPr lang="ru-RU" sz="2000" b="1" dirty="0">
                <a:solidFill>
                  <a:schemeClr val="bg1"/>
                </a:solidFill>
              </a:rPr>
              <a:t>    LEFT JOIN </a:t>
            </a:r>
            <a:r>
              <a:rPr lang="ru-RU" sz="2000" b="1" dirty="0" err="1">
                <a:solidFill>
                  <a:schemeClr val="bg1"/>
                </a:solidFill>
              </a:rPr>
              <a:t>Goods</a:t>
            </a:r>
            <a:r>
              <a:rPr lang="ru-RU" sz="2000" b="1" dirty="0">
                <a:solidFill>
                  <a:schemeClr val="bg1"/>
                </a:solidFill>
              </a:rPr>
              <a:t> c </a:t>
            </a:r>
            <a:r>
              <a:rPr lang="ru-RU" sz="2000" b="1" dirty="0" err="1">
                <a:solidFill>
                  <a:schemeClr val="bg1"/>
                </a:solidFill>
              </a:rPr>
              <a:t>on</a:t>
            </a:r>
            <a:r>
              <a:rPr lang="ru-RU" sz="2000" b="1" dirty="0">
                <a:solidFill>
                  <a:schemeClr val="bg1"/>
                </a:solidFill>
              </a:rPr>
              <a:t> </a:t>
            </a:r>
            <a:r>
              <a:rPr lang="ru-RU" sz="2000" b="1" dirty="0" err="1">
                <a:solidFill>
                  <a:schemeClr val="bg1"/>
                </a:solidFill>
              </a:rPr>
              <a:t>b.good</a:t>
            </a:r>
            <a:r>
              <a:rPr lang="ru-RU" sz="2000" b="1" dirty="0">
                <a:solidFill>
                  <a:schemeClr val="bg1"/>
                </a:solidFill>
              </a:rPr>
              <a:t> = </a:t>
            </a:r>
            <a:r>
              <a:rPr lang="ru-RU" sz="2000" b="1" dirty="0" err="1">
                <a:solidFill>
                  <a:schemeClr val="bg1"/>
                </a:solidFill>
              </a:rPr>
              <a:t>c.good_id</a:t>
            </a:r>
            <a:endParaRPr lang="ru-RU" sz="2000" b="1" dirty="0">
              <a:solidFill>
                <a:schemeClr val="bg1"/>
              </a:solidFill>
            </a:endParaRPr>
          </a:p>
          <a:p>
            <a:pPr algn="just">
              <a:lnSpc>
                <a:spcPct val="90000"/>
              </a:lnSpc>
            </a:pPr>
            <a:r>
              <a:rPr lang="ru-RU" sz="2000" b="1" dirty="0">
                <a:solidFill>
                  <a:schemeClr val="bg1"/>
                </a:solidFill>
              </a:rPr>
              <a:t>    LEFT JOIN </a:t>
            </a:r>
            <a:r>
              <a:rPr lang="ru-RU" sz="2000" b="1" dirty="0" err="1">
                <a:solidFill>
                  <a:schemeClr val="bg1"/>
                </a:solidFill>
              </a:rPr>
              <a:t>GoodTypes</a:t>
            </a:r>
            <a:r>
              <a:rPr lang="ru-RU" sz="2000" b="1" dirty="0">
                <a:solidFill>
                  <a:schemeClr val="bg1"/>
                </a:solidFill>
              </a:rPr>
              <a:t> d </a:t>
            </a:r>
            <a:r>
              <a:rPr lang="ru-RU" sz="2000" b="1" dirty="0" err="1">
                <a:solidFill>
                  <a:schemeClr val="bg1"/>
                </a:solidFill>
              </a:rPr>
              <a:t>on</a:t>
            </a:r>
            <a:r>
              <a:rPr lang="ru-RU" sz="2000" b="1" dirty="0">
                <a:solidFill>
                  <a:schemeClr val="bg1"/>
                </a:solidFill>
              </a:rPr>
              <a:t> </a:t>
            </a:r>
            <a:r>
              <a:rPr lang="ru-RU" sz="2000" b="1" dirty="0" err="1">
                <a:solidFill>
                  <a:schemeClr val="bg1"/>
                </a:solidFill>
              </a:rPr>
              <a:t>c.type</a:t>
            </a:r>
            <a:r>
              <a:rPr lang="ru-RU" sz="2000" b="1" dirty="0">
                <a:solidFill>
                  <a:schemeClr val="bg1"/>
                </a:solidFill>
              </a:rPr>
              <a:t> = </a:t>
            </a:r>
            <a:r>
              <a:rPr lang="ru-RU" sz="2000" b="1" dirty="0" err="1">
                <a:solidFill>
                  <a:schemeClr val="bg1"/>
                </a:solidFill>
              </a:rPr>
              <a:t>good_type_id</a:t>
            </a:r>
            <a:r>
              <a:rPr lang="ru-RU" sz="2000" b="1" dirty="0">
                <a:solidFill>
                  <a:schemeClr val="bg1"/>
                </a:solidFill>
              </a:rPr>
              <a:t> </a:t>
            </a:r>
          </a:p>
          <a:p>
            <a:pPr algn="just">
              <a:lnSpc>
                <a:spcPct val="90000"/>
              </a:lnSpc>
            </a:pPr>
            <a:r>
              <a:rPr lang="ru-RU" sz="2000" b="1" dirty="0">
                <a:solidFill>
                  <a:schemeClr val="bg1"/>
                </a:solidFill>
              </a:rPr>
              <a:t>  </a:t>
            </a:r>
            <a:r>
              <a:rPr lang="ru-RU" sz="2000" b="1" dirty="0" err="1">
                <a:solidFill>
                  <a:schemeClr val="bg1"/>
                </a:solidFill>
              </a:rPr>
              <a:t>where</a:t>
            </a:r>
            <a:r>
              <a:rPr lang="ru-RU" sz="2000" b="1" dirty="0">
                <a:solidFill>
                  <a:schemeClr val="bg1"/>
                </a:solidFill>
              </a:rPr>
              <a:t> </a:t>
            </a:r>
            <a:r>
              <a:rPr lang="ru-RU" sz="2000" b="1" dirty="0" err="1">
                <a:solidFill>
                  <a:schemeClr val="bg1"/>
                </a:solidFill>
              </a:rPr>
              <a:t>good_name</a:t>
            </a:r>
            <a:r>
              <a:rPr lang="ru-RU" sz="2000" b="1" dirty="0">
                <a:solidFill>
                  <a:schemeClr val="bg1"/>
                </a:solidFill>
              </a:rPr>
              <a:t> </a:t>
            </a:r>
            <a:r>
              <a:rPr lang="ru-RU" sz="2000" b="1" dirty="0" err="1">
                <a:solidFill>
                  <a:schemeClr val="bg1"/>
                </a:solidFill>
              </a:rPr>
              <a:t>is</a:t>
            </a:r>
            <a:r>
              <a:rPr lang="ru-RU" sz="2000" b="1" dirty="0">
                <a:solidFill>
                  <a:schemeClr val="bg1"/>
                </a:solidFill>
              </a:rPr>
              <a:t> </a:t>
            </a:r>
            <a:r>
              <a:rPr lang="ru-RU" sz="2000" b="1" dirty="0" err="1">
                <a:solidFill>
                  <a:schemeClr val="bg1"/>
                </a:solidFill>
              </a:rPr>
              <a:t>not</a:t>
            </a:r>
            <a:r>
              <a:rPr lang="ru-RU" sz="2000" b="1" dirty="0">
                <a:solidFill>
                  <a:schemeClr val="bg1"/>
                </a:solidFill>
              </a:rPr>
              <a:t> NULL</a:t>
            </a:r>
          </a:p>
          <a:p>
            <a:pPr algn="just">
              <a:lnSpc>
                <a:spcPct val="90000"/>
              </a:lnSpc>
            </a:pPr>
            <a:r>
              <a:rPr lang="ru-RU" sz="2000" b="1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2126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Полилиния: Фигура 64"/>
          <p:cNvSpPr>
            <a:spLocks noChangeAspect="1"/>
          </p:cNvSpPr>
          <p:nvPr/>
        </p:nvSpPr>
        <p:spPr>
          <a:xfrm>
            <a:off x="311474" y="-1825205"/>
            <a:ext cx="3479833" cy="347983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Заголовок 31"/>
          <p:cNvSpPr>
            <a:spLocks noGrp="1"/>
          </p:cNvSpPr>
          <p:nvPr>
            <p:ph type="title"/>
          </p:nvPr>
        </p:nvSpPr>
        <p:spPr>
          <a:xfrm>
            <a:off x="637807" y="-174171"/>
            <a:ext cx="2827165" cy="1357295"/>
          </a:xfrm>
        </p:spPr>
        <p:txBody>
          <a:bodyPr rtlCol="0"/>
          <a:lstStyle/>
          <a:p>
            <a:pPr rtl="0"/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Оконные функции</a:t>
            </a:r>
            <a:endParaRPr lang="ru-RU" b="1" noProof="1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2" name="Текст 14"/>
          <p:cNvSpPr>
            <a:spLocks noGrp="1"/>
          </p:cNvSpPr>
          <p:nvPr>
            <p:ph type="body" sz="quarter" idx="11"/>
          </p:nvPr>
        </p:nvSpPr>
        <p:spPr>
          <a:xfrm>
            <a:off x="4368269" y="2068788"/>
            <a:ext cx="3680356" cy="397032"/>
          </a:xfrm>
        </p:spPr>
        <p:txBody>
          <a:bodyPr rtlCol="0"/>
          <a:lstStyle/>
          <a:p>
            <a:pPr algn="ctr" rtl="0"/>
            <a:r>
              <a:rPr lang="ru-RU" noProof="1" smtClean="0">
                <a:solidFill>
                  <a:srgbClr val="FFC000"/>
                </a:solidFill>
              </a:rPr>
              <a:t>Виды оконных функций</a:t>
            </a:r>
          </a:p>
        </p:txBody>
      </p:sp>
      <p:sp>
        <p:nvSpPr>
          <p:cNvPr id="23" name="Объект 46"/>
          <p:cNvSpPr txBox="1">
            <a:spLocks/>
          </p:cNvSpPr>
          <p:nvPr/>
        </p:nvSpPr>
        <p:spPr>
          <a:xfrm>
            <a:off x="3068859" y="2860090"/>
            <a:ext cx="519666" cy="713166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  <a:endParaRPr lang="ru-RU" sz="5400" noProof="1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4" name="Объект 3"/>
          <p:cNvSpPr txBox="1">
            <a:spLocks/>
          </p:cNvSpPr>
          <p:nvPr/>
        </p:nvSpPr>
        <p:spPr>
          <a:xfrm>
            <a:off x="2457843" y="3879292"/>
            <a:ext cx="1768851" cy="446966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Агрегатные</a:t>
            </a:r>
            <a:endParaRPr lang="ru-RU" sz="2200" noProof="1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2316269" y="3643677"/>
            <a:ext cx="205200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6" name="Объект 46"/>
          <p:cNvSpPr txBox="1">
            <a:spLocks/>
          </p:cNvSpPr>
          <p:nvPr/>
        </p:nvSpPr>
        <p:spPr>
          <a:xfrm>
            <a:off x="5900704" y="2860090"/>
            <a:ext cx="519666" cy="713166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</a:p>
        </p:txBody>
      </p:sp>
      <p:sp>
        <p:nvSpPr>
          <p:cNvPr id="27" name="Объект 3"/>
          <p:cNvSpPr txBox="1">
            <a:spLocks/>
          </p:cNvSpPr>
          <p:nvPr/>
        </p:nvSpPr>
        <p:spPr>
          <a:xfrm>
            <a:off x="5148114" y="3879292"/>
            <a:ext cx="2052000" cy="446966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Ранжирующие</a:t>
            </a:r>
            <a:endParaRPr lang="ru-RU" sz="2200" noProof="1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5148114" y="3643677"/>
            <a:ext cx="205200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9" name="Объект 46"/>
          <p:cNvSpPr txBox="1">
            <a:spLocks/>
          </p:cNvSpPr>
          <p:nvPr/>
        </p:nvSpPr>
        <p:spPr>
          <a:xfrm>
            <a:off x="8732549" y="2861976"/>
            <a:ext cx="519666" cy="713166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3</a:t>
            </a:r>
          </a:p>
        </p:txBody>
      </p:sp>
      <p:sp>
        <p:nvSpPr>
          <p:cNvPr id="30" name="Объект 3"/>
          <p:cNvSpPr txBox="1">
            <a:spLocks/>
          </p:cNvSpPr>
          <p:nvPr/>
        </p:nvSpPr>
        <p:spPr>
          <a:xfrm>
            <a:off x="7979959" y="3869767"/>
            <a:ext cx="2088000" cy="446966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Аналитические</a:t>
            </a:r>
          </a:p>
        </p:txBody>
      </p:sp>
      <p:sp>
        <p:nvSpPr>
          <p:cNvPr id="31" name="Прямоугольник 30"/>
          <p:cNvSpPr/>
          <p:nvPr/>
        </p:nvSpPr>
        <p:spPr>
          <a:xfrm>
            <a:off x="7979959" y="3645563"/>
            <a:ext cx="208800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pic>
        <p:nvPicPr>
          <p:cNvPr id="37" name="Рисунок 3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29"/>
          <a:stretch/>
        </p:blipFill>
        <p:spPr>
          <a:xfrm>
            <a:off x="3380368" y="4740418"/>
            <a:ext cx="5758030" cy="211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99856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7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7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1" fill="hold" grpId="0" nodeType="clickEffect" p14:presetBounceEnd="51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21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22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2" presetID="2" presetClass="entr" presetSubtype="1" fill="hold" grpId="0" nodeType="after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34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35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45" presetID="2" presetClass="entr" presetSubtype="1" fill="hold" grpId="0" nodeType="after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47" dur="1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48" dur="1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/>
          <p:bldP spid="22" grpId="0"/>
          <p:bldP spid="23" grpId="0"/>
          <p:bldP spid="24" grpId="0"/>
          <p:bldP spid="25" grpId="0" animBg="1"/>
          <p:bldP spid="26" grpId="0"/>
          <p:bldP spid="27" grpId="0"/>
          <p:bldP spid="28" grpId="0" animBg="1"/>
          <p:bldP spid="29" grpId="0"/>
          <p:bldP spid="30" grpId="0"/>
          <p:bldP spid="3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7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7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1" fill="hold" grpId="0" nodeType="click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2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4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/>
          <p:bldP spid="22" grpId="0"/>
          <p:bldP spid="23" grpId="0"/>
          <p:bldP spid="24" grpId="0"/>
          <p:bldP spid="25" grpId="0" animBg="1"/>
          <p:bldP spid="26" grpId="0"/>
          <p:bldP spid="27" grpId="0"/>
          <p:bldP spid="28" grpId="0" animBg="1"/>
          <p:bldP spid="29" grpId="0"/>
          <p:bldP spid="30" grpId="0"/>
          <p:bldP spid="31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Полилиния: Фигура 64"/>
          <p:cNvSpPr>
            <a:spLocks noChangeAspect="1"/>
          </p:cNvSpPr>
          <p:nvPr/>
        </p:nvSpPr>
        <p:spPr>
          <a:xfrm>
            <a:off x="311474" y="-1825205"/>
            <a:ext cx="3479833" cy="347983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Заголовок 31"/>
          <p:cNvSpPr>
            <a:spLocks noGrp="1"/>
          </p:cNvSpPr>
          <p:nvPr>
            <p:ph type="title"/>
          </p:nvPr>
        </p:nvSpPr>
        <p:spPr>
          <a:xfrm>
            <a:off x="637807" y="-391885"/>
            <a:ext cx="2827165" cy="1800493"/>
          </a:xfrm>
        </p:spPr>
        <p:txBody>
          <a:bodyPr rtlCol="0"/>
          <a:lstStyle/>
          <a:p>
            <a:pPr rtl="0"/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Агрегатные оконные</a:t>
            </a:r>
            <a:b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</a:br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функции</a:t>
            </a:r>
            <a:endParaRPr lang="ru-RU" b="1" noProof="1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graphicFrame>
        <p:nvGraphicFramePr>
          <p:cNvPr id="58" name="Таблица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587166"/>
              </p:ext>
            </p:extLst>
          </p:nvPr>
        </p:nvGraphicFramePr>
        <p:xfrm>
          <a:off x="8500933" y="5085199"/>
          <a:ext cx="3110737" cy="1333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1837">
                  <a:extLst>
                    <a:ext uri="{9D8B030D-6E8A-4147-A177-3AD203B41FA5}">
                      <a16:colId xmlns:a16="http://schemas.microsoft.com/office/drawing/2014/main" val="104917150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330521082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218907850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195011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Имя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Предмет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effectLst/>
                        </a:rPr>
                        <a:t>Оценка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Средняя оценка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74373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Петя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физика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u="none" strike="noStrike" dirty="0" smtClean="0">
                          <a:effectLst/>
                        </a:rPr>
                        <a:t>4,33</a:t>
                      </a:r>
                      <a:endParaRPr lang="ru-RU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9388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Петя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история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u="none" strike="noStrike" dirty="0" smtClean="0">
                          <a:effectLst/>
                        </a:rPr>
                        <a:t>4,33</a:t>
                      </a:r>
                      <a:endParaRPr lang="ru-RU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9949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Петя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 smtClean="0">
                          <a:effectLst/>
                        </a:rPr>
                        <a:t>4,33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114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Вася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физика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3,67</a:t>
                      </a:r>
                      <a:endParaRPr lang="ru-RU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820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Вася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история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3,67</a:t>
                      </a:r>
                      <a:endParaRPr lang="ru-RU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91021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Вася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биология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3,67</a:t>
                      </a:r>
                      <a:endParaRPr lang="ru-RU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296221"/>
                  </a:ext>
                </a:extLst>
              </a:tr>
            </a:tbl>
          </a:graphicData>
        </a:graphic>
      </p:graphicFrame>
      <p:sp>
        <p:nvSpPr>
          <p:cNvPr id="16" name="Текст 14"/>
          <p:cNvSpPr>
            <a:spLocks noGrp="1"/>
          </p:cNvSpPr>
          <p:nvPr>
            <p:ph type="body" sz="quarter" idx="11"/>
          </p:nvPr>
        </p:nvSpPr>
        <p:spPr>
          <a:xfrm>
            <a:off x="4043657" y="320273"/>
            <a:ext cx="7879152" cy="2048766"/>
          </a:xfrm>
        </p:spPr>
        <p:txBody>
          <a:bodyPr rtlCol="0"/>
          <a:lstStyle/>
          <a:p>
            <a:pPr algn="just" rtl="0"/>
            <a:r>
              <a:rPr lang="ru-RU" noProof="1" smtClean="0"/>
              <a:t>При использовании </a:t>
            </a:r>
            <a:r>
              <a:rPr lang="en-US" noProof="1" smtClean="0"/>
              <a:t>GROUP BY</a:t>
            </a:r>
            <a:r>
              <a:rPr lang="ru-RU" noProof="1" smtClean="0"/>
              <a:t> всё множество строк обрабатывается «цельным куском», для которого считаются агрегаты</a:t>
            </a:r>
            <a:endParaRPr lang="en-US" noProof="1" smtClean="0"/>
          </a:p>
          <a:p>
            <a:pPr algn="just"/>
            <a:r>
              <a:rPr lang="ru-RU" noProof="1"/>
              <a:t>При использовании оконных функций запрос делится на окна и уже для каждой из частей считаются свои </a:t>
            </a:r>
            <a:r>
              <a:rPr lang="ru-RU" noProof="1" smtClean="0"/>
              <a:t>агрегаты</a:t>
            </a:r>
            <a:endParaRPr lang="ru-RU" noProof="1"/>
          </a:p>
        </p:txBody>
      </p:sp>
      <p:sp>
        <p:nvSpPr>
          <p:cNvPr id="25" name="Текст 14"/>
          <p:cNvSpPr>
            <a:spLocks noGrp="1"/>
          </p:cNvSpPr>
          <p:nvPr>
            <p:ph type="body" sz="quarter" idx="11"/>
          </p:nvPr>
        </p:nvSpPr>
        <p:spPr>
          <a:xfrm>
            <a:off x="399674" y="3148061"/>
            <a:ext cx="3485244" cy="397032"/>
          </a:xfrm>
        </p:spPr>
        <p:txBody>
          <a:bodyPr rtlCol="0"/>
          <a:lstStyle/>
          <a:p>
            <a:pPr algn="ctr" rtl="0"/>
            <a:r>
              <a:rPr lang="ru-RU" noProof="1" smtClean="0">
                <a:solidFill>
                  <a:srgbClr val="FFC000"/>
                </a:solidFill>
              </a:rPr>
              <a:t>Применение </a:t>
            </a:r>
            <a:r>
              <a:rPr lang="en-US" noProof="1" smtClean="0">
                <a:solidFill>
                  <a:srgbClr val="FFC000"/>
                </a:solidFill>
              </a:rPr>
              <a:t>GROUP BY</a:t>
            </a:r>
            <a:r>
              <a:rPr lang="ru-RU" noProof="1">
                <a:solidFill>
                  <a:srgbClr val="FFC000"/>
                </a:solidFill>
              </a:rPr>
              <a:t>:</a:t>
            </a:r>
            <a:endParaRPr lang="ru-RU" noProof="1" smtClean="0">
              <a:solidFill>
                <a:srgbClr val="FFC000"/>
              </a:solidFill>
            </a:endParaRPr>
          </a:p>
        </p:txBody>
      </p:sp>
      <p:sp>
        <p:nvSpPr>
          <p:cNvPr id="26" name="Текст 14"/>
          <p:cNvSpPr>
            <a:spLocks noGrp="1"/>
          </p:cNvSpPr>
          <p:nvPr>
            <p:ph type="body" sz="quarter" idx="11"/>
          </p:nvPr>
        </p:nvSpPr>
        <p:spPr>
          <a:xfrm>
            <a:off x="399674" y="5556555"/>
            <a:ext cx="3485244" cy="397032"/>
          </a:xfrm>
        </p:spPr>
        <p:txBody>
          <a:bodyPr rtlCol="0"/>
          <a:lstStyle/>
          <a:p>
            <a:pPr algn="ctr" rtl="0"/>
            <a:r>
              <a:rPr lang="ru-RU" noProof="1" smtClean="0">
                <a:solidFill>
                  <a:srgbClr val="FFC000"/>
                </a:solidFill>
              </a:rPr>
              <a:t>Оконная функция:</a:t>
            </a:r>
          </a:p>
        </p:txBody>
      </p:sp>
      <p:graphicFrame>
        <p:nvGraphicFramePr>
          <p:cNvPr id="27" name="Таблица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439641"/>
              </p:ext>
            </p:extLst>
          </p:nvPr>
        </p:nvGraphicFramePr>
        <p:xfrm>
          <a:off x="5528007" y="2679827"/>
          <a:ext cx="1854200" cy="1333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558">
                  <a:extLst>
                    <a:ext uri="{9D8B030D-6E8A-4147-A177-3AD203B41FA5}">
                      <a16:colId xmlns:a16="http://schemas.microsoft.com/office/drawing/2014/main" val="104917150"/>
                    </a:ext>
                  </a:extLst>
                </a:gridCol>
                <a:gridCol w="637084">
                  <a:extLst>
                    <a:ext uri="{9D8B030D-6E8A-4147-A177-3AD203B41FA5}">
                      <a16:colId xmlns:a16="http://schemas.microsoft.com/office/drawing/2014/main" val="330521082"/>
                    </a:ext>
                  </a:extLst>
                </a:gridCol>
                <a:gridCol w="608558">
                  <a:extLst>
                    <a:ext uri="{9D8B030D-6E8A-4147-A177-3AD203B41FA5}">
                      <a16:colId xmlns:a16="http://schemas.microsoft.com/office/drawing/2014/main" val="221890785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Имя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Предмет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Оценка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74373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Петя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физика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9388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Петя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история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9949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Петя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114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Вася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физика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820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Вася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история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91021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Вася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биология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296221"/>
                  </a:ext>
                </a:extLst>
              </a:tr>
            </a:tbl>
          </a:graphicData>
        </a:graphic>
      </p:graphicFrame>
      <p:cxnSp>
        <p:nvCxnSpPr>
          <p:cNvPr id="28" name="Прямая со стрелкой 27"/>
          <p:cNvCxnSpPr/>
          <p:nvPr/>
        </p:nvCxnSpPr>
        <p:spPr>
          <a:xfrm>
            <a:off x="7668380" y="3346577"/>
            <a:ext cx="147941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Таблица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710353"/>
              </p:ext>
            </p:extLst>
          </p:nvPr>
        </p:nvGraphicFramePr>
        <p:xfrm>
          <a:off x="9433970" y="3060827"/>
          <a:ext cx="1631237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3506">
                  <a:extLst>
                    <a:ext uri="{9D8B030D-6E8A-4147-A177-3AD203B41FA5}">
                      <a16:colId xmlns:a16="http://schemas.microsoft.com/office/drawing/2014/main" val="104917150"/>
                    </a:ext>
                  </a:extLst>
                </a:gridCol>
                <a:gridCol w="1297731">
                  <a:extLst>
                    <a:ext uri="{9D8B030D-6E8A-4147-A177-3AD203B41FA5}">
                      <a16:colId xmlns:a16="http://schemas.microsoft.com/office/drawing/2014/main" val="221890785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Имя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 smtClean="0">
                          <a:effectLst/>
                        </a:rPr>
                        <a:t>Средняя оценка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74373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Петя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 smtClean="0">
                          <a:effectLst/>
                        </a:rPr>
                        <a:t>4,33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9388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Вася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3,67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296221"/>
                  </a:ext>
                </a:extLst>
              </a:tr>
            </a:tbl>
          </a:graphicData>
        </a:graphic>
      </p:graphicFrame>
      <p:graphicFrame>
        <p:nvGraphicFramePr>
          <p:cNvPr id="30" name="Таблица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201114"/>
              </p:ext>
            </p:extLst>
          </p:nvPr>
        </p:nvGraphicFramePr>
        <p:xfrm>
          <a:off x="4747370" y="5095856"/>
          <a:ext cx="1854200" cy="1333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558">
                  <a:extLst>
                    <a:ext uri="{9D8B030D-6E8A-4147-A177-3AD203B41FA5}">
                      <a16:colId xmlns:a16="http://schemas.microsoft.com/office/drawing/2014/main" val="104917150"/>
                    </a:ext>
                  </a:extLst>
                </a:gridCol>
                <a:gridCol w="637084">
                  <a:extLst>
                    <a:ext uri="{9D8B030D-6E8A-4147-A177-3AD203B41FA5}">
                      <a16:colId xmlns:a16="http://schemas.microsoft.com/office/drawing/2014/main" val="330521082"/>
                    </a:ext>
                  </a:extLst>
                </a:gridCol>
                <a:gridCol w="608558">
                  <a:extLst>
                    <a:ext uri="{9D8B030D-6E8A-4147-A177-3AD203B41FA5}">
                      <a16:colId xmlns:a16="http://schemas.microsoft.com/office/drawing/2014/main" val="221890785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Имя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Предмет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Оценка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74373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Петя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физика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9388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Петя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история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9949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Петя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114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Вася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физика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820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Вася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история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3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91021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Вася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биология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296221"/>
                  </a:ext>
                </a:extLst>
              </a:tr>
            </a:tbl>
          </a:graphicData>
        </a:graphic>
      </p:graphicFrame>
      <p:cxnSp>
        <p:nvCxnSpPr>
          <p:cNvPr id="31" name="Прямая со стрелкой 30"/>
          <p:cNvCxnSpPr/>
          <p:nvPr/>
        </p:nvCxnSpPr>
        <p:spPr>
          <a:xfrm>
            <a:off x="6900443" y="5755071"/>
            <a:ext cx="147941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0224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16" grpId="0"/>
      <p:bldP spid="25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5"/>
          <p:cNvSpPr txBox="1">
            <a:spLocks/>
          </p:cNvSpPr>
          <p:nvPr/>
        </p:nvSpPr>
        <p:spPr>
          <a:xfrm>
            <a:off x="3849178" y="386487"/>
            <a:ext cx="7943943" cy="164660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ru-RU" noProof="1" smtClean="0">
                <a:solidFill>
                  <a:srgbClr val="FFC000"/>
                </a:solidFill>
              </a:rPr>
              <a:t>Пример задачи: </a:t>
            </a:r>
            <a:r>
              <a:rPr lang="ru-RU" sz="18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Необходимо</a:t>
            </a:r>
            <a:r>
              <a:rPr lang="en-US" sz="18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ru-RU" sz="1800" noProof="1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для каждого члена семьи определить максимальную трату среди всех купленных им позиций </a:t>
            </a:r>
            <a:r>
              <a:rPr lang="ru-RU" sz="18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товаров</a:t>
            </a:r>
            <a:endParaRPr lang="ru-RU" sz="1800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18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Поля в результирующей таблице:</a:t>
            </a:r>
            <a:endParaRPr lang="ru-RU" sz="1800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noProof="1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status, member_name, good_name, amount, unit_price, </a:t>
            </a:r>
            <a:r>
              <a:rPr lang="en-US" sz="1800" noProof="1" smtClean="0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max_spend</a:t>
            </a:r>
            <a:endParaRPr lang="ru-RU" sz="1800" noProof="1">
              <a:solidFill>
                <a:srgbClr val="FF00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363626" y="2555360"/>
            <a:ext cx="365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Исходная схема: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4422137" y="2555360"/>
            <a:ext cx="365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noProof="1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Фрагменты исходных таблиц</a:t>
            </a: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: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Полилиния: Фигура 64"/>
          <p:cNvSpPr>
            <a:spLocks noChangeAspect="1"/>
          </p:cNvSpPr>
          <p:nvPr/>
        </p:nvSpPr>
        <p:spPr>
          <a:xfrm>
            <a:off x="43012" y="-1874804"/>
            <a:ext cx="3479833" cy="347983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Заголовок 31"/>
          <p:cNvSpPr>
            <a:spLocks noGrp="1"/>
          </p:cNvSpPr>
          <p:nvPr>
            <p:ph type="title"/>
          </p:nvPr>
        </p:nvSpPr>
        <p:spPr>
          <a:xfrm>
            <a:off x="369345" y="-10384"/>
            <a:ext cx="2827165" cy="1800493"/>
          </a:xfrm>
        </p:spPr>
        <p:txBody>
          <a:bodyPr rtlCol="0"/>
          <a:lstStyle/>
          <a:p>
            <a:pPr rtl="0"/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Агрегатные оконные</a:t>
            </a:r>
            <a:b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</a:br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функции</a:t>
            </a:r>
            <a:endParaRPr lang="ru-RU" b="1" noProof="1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26" y="2938312"/>
            <a:ext cx="3485552" cy="259508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511" y="2938313"/>
            <a:ext cx="3143345" cy="148531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2171" y="3024222"/>
            <a:ext cx="3790950" cy="125435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8088" y="4836456"/>
            <a:ext cx="3863297" cy="115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231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5"/>
          <p:cNvSpPr txBox="1">
            <a:spLocks/>
          </p:cNvSpPr>
          <p:nvPr/>
        </p:nvSpPr>
        <p:spPr>
          <a:xfrm>
            <a:off x="3849178" y="386487"/>
            <a:ext cx="7943943" cy="76944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ru-RU" sz="2200" noProof="1">
                <a:solidFill>
                  <a:srgbClr val="FFC000"/>
                </a:solidFill>
              </a:rPr>
              <a:t>П</a:t>
            </a:r>
            <a:r>
              <a:rPr lang="ru-RU" sz="2200" noProof="1" smtClean="0">
                <a:solidFill>
                  <a:srgbClr val="FFC000"/>
                </a:solidFill>
              </a:rPr>
              <a:t>опробуем решить данную задачу с использованием </a:t>
            </a:r>
            <a:r>
              <a:rPr lang="en-US" sz="2200" noProof="1" smtClean="0">
                <a:solidFill>
                  <a:srgbClr val="FFC000"/>
                </a:solidFill>
              </a:rPr>
              <a:t>JOIN’</a:t>
            </a:r>
            <a:r>
              <a:rPr lang="ru-RU" sz="2200" noProof="1" smtClean="0">
                <a:solidFill>
                  <a:srgbClr val="FFC000"/>
                </a:solidFill>
              </a:rPr>
              <a:t>ов</a:t>
            </a:r>
            <a:r>
              <a:rPr lang="en-US" sz="2200" noProof="1" smtClean="0">
                <a:solidFill>
                  <a:srgbClr val="FFC000"/>
                </a:solidFill>
              </a:rPr>
              <a:t> </a:t>
            </a:r>
            <a:r>
              <a:rPr lang="ru-RU" sz="2200" noProof="1" smtClean="0">
                <a:solidFill>
                  <a:srgbClr val="FFC000"/>
                </a:solidFill>
              </a:rPr>
              <a:t>и подзапросов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4143375" y="1555058"/>
            <a:ext cx="7649747" cy="447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Исходный запрос:</a:t>
            </a:r>
            <a:endParaRPr lang="en-US" sz="2000" noProof="1">
              <a:latin typeface="+mj-lt"/>
            </a:endParaRPr>
          </a:p>
          <a:p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with</a:t>
            </a:r>
            <a:r>
              <a:rPr lang="en-US" sz="2000" noProof="1" smtClean="0">
                <a:latin typeface="+mj-lt"/>
              </a:rPr>
              <a:t> </a:t>
            </a:r>
            <a:r>
              <a:rPr lang="en-US" sz="2000" noProof="1">
                <a:latin typeface="+mj-lt"/>
              </a:rPr>
              <a:t>base as (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select</a:t>
            </a:r>
            <a:r>
              <a:rPr lang="en-US" sz="2000" noProof="1">
                <a:latin typeface="+mj-lt"/>
              </a:rPr>
              <a:t> a.status, member_name, good_name, amount, </a:t>
            </a:r>
            <a:r>
              <a:rPr lang="en-US" sz="2000" noProof="1" smtClean="0">
                <a:latin typeface="+mj-lt"/>
              </a:rPr>
              <a:t>unit_price</a:t>
            </a:r>
            <a:endParaRPr lang="ru-RU" sz="2000" noProof="1" smtClean="0">
              <a:latin typeface="+mj-lt"/>
            </a:endParaRPr>
          </a:p>
          <a:p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from</a:t>
            </a:r>
            <a:r>
              <a:rPr lang="en-US" sz="2000" noProof="1" smtClean="0">
                <a:latin typeface="+mj-lt"/>
              </a:rPr>
              <a:t> </a:t>
            </a:r>
            <a:r>
              <a:rPr lang="en-US" sz="2000" noProof="1">
                <a:latin typeface="+mj-lt"/>
              </a:rPr>
              <a:t>FamilyMembers </a:t>
            </a:r>
            <a:r>
              <a:rPr lang="en-US" sz="2000" noProof="1" smtClean="0">
                <a:latin typeface="+mj-lt"/>
              </a:rPr>
              <a:t>a</a:t>
            </a:r>
            <a:endParaRPr lang="ru-RU" sz="2000" noProof="1" smtClean="0">
              <a:latin typeface="+mj-lt"/>
            </a:endParaRPr>
          </a:p>
          <a:p>
            <a:r>
              <a:rPr lang="en-US" sz="2000" noProof="1">
                <a:solidFill>
                  <a:srgbClr val="B50B3C"/>
                </a:solidFill>
                <a:latin typeface="+mj-lt"/>
              </a:rPr>
              <a:t>LEFT JOIN</a:t>
            </a:r>
            <a:r>
              <a:rPr lang="en-US" sz="2000" noProof="1">
                <a:latin typeface="+mj-lt"/>
              </a:rPr>
              <a:t> Payments b on a.member_id = </a:t>
            </a:r>
            <a:r>
              <a:rPr lang="en-US" sz="2000" noProof="1" smtClean="0">
                <a:latin typeface="+mj-lt"/>
              </a:rPr>
              <a:t>b.family_member</a:t>
            </a:r>
            <a:endParaRPr lang="ru-RU" sz="2000" noProof="1" smtClean="0">
              <a:latin typeface="+mj-lt"/>
            </a:endParaRPr>
          </a:p>
          <a:p>
            <a:r>
              <a:rPr lang="en-US" sz="2000" noProof="1">
                <a:solidFill>
                  <a:srgbClr val="B50B3C"/>
                </a:solidFill>
                <a:latin typeface="+mj-lt"/>
              </a:rPr>
              <a:t>LEFT JOIN</a:t>
            </a:r>
            <a:r>
              <a:rPr lang="en-US" sz="2000" noProof="1">
                <a:latin typeface="+mj-lt"/>
              </a:rPr>
              <a:t> Goods c on b.good = c.good_id</a:t>
            </a:r>
            <a:r>
              <a:rPr lang="en-US" sz="2000" noProof="1" smtClean="0">
                <a:latin typeface="+mj-lt"/>
              </a:rPr>
              <a:t>)</a:t>
            </a:r>
          </a:p>
          <a:p>
            <a:r>
              <a:rPr lang="en-US" sz="2000" noProof="1">
                <a:solidFill>
                  <a:srgbClr val="B50B3C"/>
                </a:solidFill>
                <a:latin typeface="+mj-lt"/>
              </a:rPr>
              <a:t>select</a:t>
            </a:r>
            <a:r>
              <a:rPr lang="en-US" sz="2000" noProof="1">
                <a:latin typeface="+mj-lt"/>
              </a:rPr>
              <a:t> a.status, a.member_name, a.good_name, </a:t>
            </a:r>
            <a:r>
              <a:rPr lang="en-US" sz="2000" noProof="1" smtClean="0">
                <a:latin typeface="+mj-lt"/>
              </a:rPr>
              <a:t>a.amount, a.unit_price</a:t>
            </a:r>
          </a:p>
          <a:p>
            <a:r>
              <a:rPr lang="en-US" sz="2000" noProof="1">
                <a:latin typeface="+mj-lt"/>
              </a:rPr>
              <a:t> </a:t>
            </a:r>
            <a:r>
              <a:rPr lang="en-US" sz="2000" noProof="1" smtClean="0">
                <a:latin typeface="+mj-lt"/>
              </a:rPr>
              <a:t>        ,b.max_spend</a:t>
            </a:r>
            <a:endParaRPr lang="en-US" sz="2000" noProof="1">
              <a:latin typeface="+mj-lt"/>
            </a:endParaRPr>
          </a:p>
          <a:p>
            <a:r>
              <a:rPr lang="en-US" sz="2000" noProof="1">
                <a:solidFill>
                  <a:srgbClr val="B50B3C"/>
                </a:solidFill>
                <a:latin typeface="+mj-lt"/>
              </a:rPr>
              <a:t>from</a:t>
            </a:r>
            <a:r>
              <a:rPr lang="en-US" sz="2000" noProof="1" smtClean="0">
                <a:latin typeface="+mj-lt"/>
              </a:rPr>
              <a:t> </a:t>
            </a:r>
            <a:r>
              <a:rPr lang="en-US" sz="2000" noProof="1">
                <a:latin typeface="+mj-lt"/>
              </a:rPr>
              <a:t>base a</a:t>
            </a:r>
          </a:p>
          <a:p>
            <a:r>
              <a:rPr lang="en-US" sz="2000" noProof="1">
                <a:solidFill>
                  <a:srgbClr val="B50B3C"/>
                </a:solidFill>
                <a:latin typeface="+mj-lt"/>
              </a:rPr>
              <a:t>LEFT </a:t>
            </a: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JOIN </a:t>
            </a:r>
            <a:r>
              <a:rPr lang="en-US" sz="2000" noProof="1" smtClean="0">
                <a:latin typeface="+mj-lt"/>
              </a:rPr>
              <a:t>(</a:t>
            </a:r>
            <a:r>
              <a:rPr lang="en-US" sz="2000" noProof="1">
                <a:latin typeface="+mj-lt"/>
              </a:rPr>
              <a:t>select member_name, max(amount*unit_price) max_spend</a:t>
            </a:r>
          </a:p>
          <a:p>
            <a:r>
              <a:rPr lang="en-US" sz="2000" noProof="1">
                <a:latin typeface="+mj-lt"/>
              </a:rPr>
              <a:t>                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from</a:t>
            </a:r>
            <a:r>
              <a:rPr lang="en-US" sz="2000" noProof="1">
                <a:latin typeface="+mj-lt"/>
              </a:rPr>
              <a:t> FamilyMembers</a:t>
            </a:r>
          </a:p>
          <a:p>
            <a:r>
              <a:rPr lang="en-US" sz="2000" noProof="1">
                <a:latin typeface="+mj-lt"/>
              </a:rPr>
              <a:t>                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LEFT JOIN</a:t>
            </a:r>
            <a:r>
              <a:rPr lang="en-US" sz="2000" noProof="1">
                <a:latin typeface="+mj-lt"/>
              </a:rPr>
              <a:t> Payments on member_id = family_member</a:t>
            </a:r>
          </a:p>
          <a:p>
            <a:r>
              <a:rPr lang="en-US" sz="2000" noProof="1">
                <a:latin typeface="+mj-lt"/>
              </a:rPr>
              <a:t>                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GROUP BY </a:t>
            </a:r>
            <a:r>
              <a:rPr lang="en-US" sz="2000" noProof="1">
                <a:latin typeface="+mj-lt"/>
              </a:rPr>
              <a:t>member_name</a:t>
            </a:r>
          </a:p>
          <a:p>
            <a:r>
              <a:rPr lang="en-US" sz="2000" noProof="1">
                <a:latin typeface="+mj-lt"/>
              </a:rPr>
              <a:t>       </a:t>
            </a:r>
            <a:r>
              <a:rPr lang="en-US" sz="2000" noProof="1" smtClean="0">
                <a:latin typeface="+mj-lt"/>
              </a:rPr>
              <a:t>	    ) </a:t>
            </a:r>
            <a:r>
              <a:rPr lang="en-US" sz="2000" noProof="1">
                <a:latin typeface="+mj-lt"/>
              </a:rPr>
              <a:t>b on a.member_name = </a:t>
            </a:r>
            <a:r>
              <a:rPr lang="en-US" sz="2000" noProof="1" smtClean="0">
                <a:latin typeface="+mj-lt"/>
              </a:rPr>
              <a:t>b.member_name</a:t>
            </a:r>
            <a:endParaRPr lang="en-US" sz="2000" noProof="1">
              <a:latin typeface="+mj-lt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369345" y="2047284"/>
            <a:ext cx="365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Исходная схема: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Полилиния: Фигура 64"/>
          <p:cNvSpPr>
            <a:spLocks noChangeAspect="1"/>
          </p:cNvSpPr>
          <p:nvPr/>
        </p:nvSpPr>
        <p:spPr>
          <a:xfrm>
            <a:off x="43012" y="-1874804"/>
            <a:ext cx="3479833" cy="347983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Заголовок 31"/>
          <p:cNvSpPr>
            <a:spLocks noGrp="1"/>
          </p:cNvSpPr>
          <p:nvPr>
            <p:ph type="title"/>
          </p:nvPr>
        </p:nvSpPr>
        <p:spPr>
          <a:xfrm>
            <a:off x="369345" y="-10384"/>
            <a:ext cx="2827165" cy="1800493"/>
          </a:xfrm>
        </p:spPr>
        <p:txBody>
          <a:bodyPr rtlCol="0"/>
          <a:lstStyle/>
          <a:p>
            <a:pPr rtl="0"/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Агрегатные оконные</a:t>
            </a:r>
            <a:b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</a:br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функции</a:t>
            </a:r>
            <a:endParaRPr lang="ru-RU" b="1" noProof="1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45" y="2430236"/>
            <a:ext cx="3485552" cy="259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309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5"/>
          <p:cNvSpPr txBox="1">
            <a:spLocks/>
          </p:cNvSpPr>
          <p:nvPr/>
        </p:nvSpPr>
        <p:spPr>
          <a:xfrm>
            <a:off x="3849178" y="519837"/>
            <a:ext cx="7943943" cy="76944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ru-RU" sz="2200" noProof="1" smtClean="0">
                <a:solidFill>
                  <a:srgbClr val="FFC000"/>
                </a:solidFill>
              </a:rPr>
              <a:t>Результат решения поставленной задачи с использованием </a:t>
            </a:r>
            <a:r>
              <a:rPr lang="en-US" sz="2200" noProof="1" smtClean="0">
                <a:solidFill>
                  <a:srgbClr val="FFC000"/>
                </a:solidFill>
              </a:rPr>
              <a:t>JOIN’</a:t>
            </a:r>
            <a:r>
              <a:rPr lang="ru-RU" sz="2200" noProof="1" smtClean="0">
                <a:solidFill>
                  <a:srgbClr val="FFC000"/>
                </a:solidFill>
              </a:rPr>
              <a:t>ов</a:t>
            </a:r>
            <a:r>
              <a:rPr lang="en-US" sz="2200" noProof="1" smtClean="0">
                <a:solidFill>
                  <a:srgbClr val="FFC000"/>
                </a:solidFill>
              </a:rPr>
              <a:t> </a:t>
            </a:r>
            <a:r>
              <a:rPr lang="ru-RU" sz="2200" noProof="1" smtClean="0">
                <a:solidFill>
                  <a:srgbClr val="FFC000"/>
                </a:solidFill>
              </a:rPr>
              <a:t>и подзапроса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369345" y="2135152"/>
            <a:ext cx="42407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Фрагмент результирующей таблицы: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5094606" y="2990648"/>
            <a:ext cx="6698515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spcAft>
                <a:spcPts val="600"/>
              </a:spcAft>
            </a:pPr>
            <a:r>
              <a:rPr lang="ru-RU" b="1" noProof="1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Н</a:t>
            </a:r>
            <a:r>
              <a:rPr lang="ru-RU" b="1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ам удалось решить поставленную задачу с использованием </a:t>
            </a:r>
            <a:r>
              <a:rPr lang="en-US" b="1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JOIN’</a:t>
            </a:r>
            <a:r>
              <a:rPr lang="ru-RU" b="1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ов и подзапроса, однако оптимизированность данного запроса оставляет желать лучшего, не говоря о его сложности в целом</a:t>
            </a:r>
          </a:p>
          <a:p>
            <a:pPr algn="just">
              <a:spcBef>
                <a:spcPct val="0"/>
              </a:spcBef>
              <a:spcAft>
                <a:spcPts val="600"/>
              </a:spcAft>
            </a:pPr>
            <a:r>
              <a:rPr lang="ru-RU" b="1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Теперь попытаемся найти более эффективное и изящное решение, применив оконную функцию</a:t>
            </a:r>
            <a:endParaRPr lang="ru-RU" b="1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Полилиния: Фигура 64"/>
          <p:cNvSpPr>
            <a:spLocks noChangeAspect="1"/>
          </p:cNvSpPr>
          <p:nvPr/>
        </p:nvSpPr>
        <p:spPr>
          <a:xfrm>
            <a:off x="43012" y="-1874804"/>
            <a:ext cx="3479833" cy="347983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Заголовок 31"/>
          <p:cNvSpPr>
            <a:spLocks noGrp="1"/>
          </p:cNvSpPr>
          <p:nvPr>
            <p:ph type="title"/>
          </p:nvPr>
        </p:nvSpPr>
        <p:spPr>
          <a:xfrm>
            <a:off x="369345" y="-10384"/>
            <a:ext cx="2827165" cy="1800493"/>
          </a:xfrm>
        </p:spPr>
        <p:txBody>
          <a:bodyPr rtlCol="0"/>
          <a:lstStyle/>
          <a:p>
            <a:pPr rtl="0"/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Агрегатные оконные</a:t>
            </a:r>
            <a:b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</a:br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функции</a:t>
            </a:r>
            <a:endParaRPr lang="ru-RU" b="1" noProof="1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45" y="2572935"/>
            <a:ext cx="4240755" cy="26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915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5"/>
          <p:cNvSpPr txBox="1">
            <a:spLocks/>
          </p:cNvSpPr>
          <p:nvPr/>
        </p:nvSpPr>
        <p:spPr>
          <a:xfrm>
            <a:off x="3849178" y="386487"/>
            <a:ext cx="7943943" cy="76944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ru-RU" sz="2200" noProof="1" smtClean="0">
                <a:solidFill>
                  <a:srgbClr val="FFC000"/>
                </a:solidFill>
              </a:rPr>
              <a:t>Реализация эффективного решения с помощью оконной функции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4143374" y="1692551"/>
            <a:ext cx="7649747" cy="324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Исходный запрос:</a:t>
            </a:r>
            <a:endParaRPr lang="en-US" sz="2000" noProof="1">
              <a:latin typeface="+mj-lt"/>
            </a:endParaRPr>
          </a:p>
          <a:p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with</a:t>
            </a:r>
            <a:r>
              <a:rPr lang="en-US" sz="2000" noProof="1" smtClean="0">
                <a:latin typeface="+mj-lt"/>
              </a:rPr>
              <a:t> </a:t>
            </a:r>
            <a:r>
              <a:rPr lang="en-US" sz="2000" noProof="1">
                <a:latin typeface="+mj-lt"/>
              </a:rPr>
              <a:t>base as (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select</a:t>
            </a:r>
            <a:r>
              <a:rPr lang="en-US" sz="2000" noProof="1">
                <a:latin typeface="+mj-lt"/>
              </a:rPr>
              <a:t> a.status, member_name, good_name, amount, </a:t>
            </a:r>
            <a:r>
              <a:rPr lang="en-US" sz="2000" noProof="1" smtClean="0">
                <a:latin typeface="+mj-lt"/>
              </a:rPr>
              <a:t>unit_price</a:t>
            </a:r>
            <a:endParaRPr lang="ru-RU" sz="2000" noProof="1" smtClean="0">
              <a:latin typeface="+mj-lt"/>
            </a:endParaRPr>
          </a:p>
          <a:p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from</a:t>
            </a:r>
            <a:r>
              <a:rPr lang="en-US" sz="2000" noProof="1" smtClean="0">
                <a:latin typeface="+mj-lt"/>
              </a:rPr>
              <a:t> </a:t>
            </a:r>
            <a:r>
              <a:rPr lang="en-US" sz="2000" noProof="1">
                <a:latin typeface="+mj-lt"/>
              </a:rPr>
              <a:t>FamilyMembers </a:t>
            </a:r>
            <a:r>
              <a:rPr lang="en-US" sz="2000" noProof="1" smtClean="0">
                <a:latin typeface="+mj-lt"/>
              </a:rPr>
              <a:t>a</a:t>
            </a:r>
            <a:endParaRPr lang="ru-RU" sz="2000" noProof="1" smtClean="0">
              <a:latin typeface="+mj-lt"/>
            </a:endParaRPr>
          </a:p>
          <a:p>
            <a:r>
              <a:rPr lang="en-US" sz="2000" noProof="1">
                <a:solidFill>
                  <a:srgbClr val="B50B3C"/>
                </a:solidFill>
                <a:latin typeface="+mj-lt"/>
              </a:rPr>
              <a:t>LEFT JOIN</a:t>
            </a:r>
            <a:r>
              <a:rPr lang="en-US" sz="2000" noProof="1">
                <a:latin typeface="+mj-lt"/>
              </a:rPr>
              <a:t> Payments b on a.member_id = </a:t>
            </a:r>
            <a:r>
              <a:rPr lang="en-US" sz="2000" noProof="1" smtClean="0">
                <a:latin typeface="+mj-lt"/>
              </a:rPr>
              <a:t>b.family_member</a:t>
            </a:r>
            <a:endParaRPr lang="ru-RU" sz="2000" noProof="1" smtClean="0">
              <a:latin typeface="+mj-lt"/>
            </a:endParaRPr>
          </a:p>
          <a:p>
            <a:r>
              <a:rPr lang="en-US" sz="2000" noProof="1">
                <a:solidFill>
                  <a:srgbClr val="B50B3C"/>
                </a:solidFill>
                <a:latin typeface="+mj-lt"/>
              </a:rPr>
              <a:t>LEFT JOIN</a:t>
            </a:r>
            <a:r>
              <a:rPr lang="en-US" sz="2000" noProof="1">
                <a:latin typeface="+mj-lt"/>
              </a:rPr>
              <a:t> Goods c on b.good = c.good_id</a:t>
            </a:r>
            <a:r>
              <a:rPr lang="en-US" sz="2000" noProof="1" smtClean="0">
                <a:latin typeface="+mj-lt"/>
              </a:rPr>
              <a:t>)</a:t>
            </a:r>
          </a:p>
          <a:p>
            <a:r>
              <a:rPr lang="en-US" sz="2000" noProof="1">
                <a:solidFill>
                  <a:srgbClr val="B50B3C"/>
                </a:solidFill>
                <a:latin typeface="+mj-lt"/>
              </a:rPr>
              <a:t>select</a:t>
            </a:r>
            <a:r>
              <a:rPr lang="en-US" sz="2000" noProof="1">
                <a:latin typeface="+mj-lt"/>
              </a:rPr>
              <a:t> a.status, a.member_name, a.good_name, </a:t>
            </a:r>
            <a:r>
              <a:rPr lang="en-US" sz="2000" noProof="1" smtClean="0">
                <a:latin typeface="+mj-lt"/>
              </a:rPr>
              <a:t>a.amount, a.unit_price</a:t>
            </a:r>
          </a:p>
          <a:p>
            <a:r>
              <a:rPr lang="en-US" sz="2000" noProof="1" smtClean="0">
                <a:latin typeface="+mj-lt"/>
              </a:rPr>
              <a:t>         ,MAX(amount*unit_price</a:t>
            </a:r>
            <a:r>
              <a:rPr lang="en-US" sz="2000" noProof="1">
                <a:latin typeface="+mj-lt"/>
              </a:rPr>
              <a:t>)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OVER</a:t>
            </a:r>
            <a:r>
              <a:rPr lang="en-US" sz="2000" noProof="1">
                <a:latin typeface="+mj-lt"/>
              </a:rPr>
              <a:t> (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PARTITION BY </a:t>
            </a:r>
            <a:r>
              <a:rPr lang="en-US" sz="2000" noProof="1" smtClean="0">
                <a:latin typeface="+mj-lt"/>
              </a:rPr>
              <a:t>member_name) </a:t>
            </a:r>
            <a:r>
              <a:rPr lang="ru-RU" sz="2000" noProof="1" smtClean="0">
                <a:latin typeface="+mj-lt"/>
              </a:rPr>
              <a:t>    </a:t>
            </a:r>
          </a:p>
          <a:p>
            <a:r>
              <a:rPr lang="en-US" sz="2000" noProof="1">
                <a:latin typeface="+mj-lt"/>
              </a:rPr>
              <a:t>a</a:t>
            </a:r>
            <a:r>
              <a:rPr lang="en-US" sz="2000" noProof="1" smtClean="0">
                <a:latin typeface="+mj-lt"/>
              </a:rPr>
              <a:t>s max_spend</a:t>
            </a:r>
            <a:endParaRPr lang="ru-RU" sz="2000" noProof="1" smtClean="0">
              <a:latin typeface="+mj-lt"/>
            </a:endParaRPr>
          </a:p>
          <a:p>
            <a:r>
              <a:rPr lang="en-US" sz="2000" noProof="1">
                <a:solidFill>
                  <a:srgbClr val="B50B3C"/>
                </a:solidFill>
                <a:latin typeface="+mj-lt"/>
              </a:rPr>
              <a:t>from</a:t>
            </a:r>
            <a:r>
              <a:rPr lang="en-US" sz="2000" noProof="1" smtClean="0">
                <a:latin typeface="+mj-lt"/>
              </a:rPr>
              <a:t> </a:t>
            </a:r>
            <a:r>
              <a:rPr lang="en-US" sz="2000" noProof="1">
                <a:latin typeface="+mj-lt"/>
              </a:rPr>
              <a:t>base a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369345" y="1961559"/>
            <a:ext cx="365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Исходная схема: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369345" y="5288025"/>
            <a:ext cx="11423776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Результат сформированного запроса будет совершенно аналогичен предыдущему варианту, но практичность кода намного выше, так как требуется меньше ресурсов на выполнение</a:t>
            </a:r>
            <a:endParaRPr lang="en-US" noProof="1" smtClean="0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just"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 аналогии с рассмотренной выше функцией </a:t>
            </a:r>
            <a:r>
              <a:rPr lang="en-US" noProof="1" smtClean="0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MAX</a:t>
            </a:r>
            <a:r>
              <a:rPr lang="en-US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используются и другие агрегационные функции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Полилиния: Фигура 64"/>
          <p:cNvSpPr>
            <a:spLocks noChangeAspect="1"/>
          </p:cNvSpPr>
          <p:nvPr/>
        </p:nvSpPr>
        <p:spPr>
          <a:xfrm>
            <a:off x="43012" y="-1874804"/>
            <a:ext cx="3479833" cy="347983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Заголовок 31"/>
          <p:cNvSpPr>
            <a:spLocks noGrp="1"/>
          </p:cNvSpPr>
          <p:nvPr>
            <p:ph type="title"/>
          </p:nvPr>
        </p:nvSpPr>
        <p:spPr>
          <a:xfrm>
            <a:off x="369345" y="-10384"/>
            <a:ext cx="2827165" cy="1800493"/>
          </a:xfrm>
        </p:spPr>
        <p:txBody>
          <a:bodyPr rtlCol="0"/>
          <a:lstStyle/>
          <a:p>
            <a:pPr rtl="0"/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Агрегатные оконные</a:t>
            </a:r>
            <a:b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</a:br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функции</a:t>
            </a:r>
            <a:endParaRPr lang="ru-RU" b="1" noProof="1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45" y="2344511"/>
            <a:ext cx="3485552" cy="259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3448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Полилиния: Фигура 64"/>
          <p:cNvSpPr>
            <a:spLocks noChangeAspect="1"/>
          </p:cNvSpPr>
          <p:nvPr/>
        </p:nvSpPr>
        <p:spPr>
          <a:xfrm>
            <a:off x="311474" y="-1825205"/>
            <a:ext cx="3479833" cy="347983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Заголовок 31"/>
          <p:cNvSpPr>
            <a:spLocks noGrp="1"/>
          </p:cNvSpPr>
          <p:nvPr>
            <p:ph type="title"/>
          </p:nvPr>
        </p:nvSpPr>
        <p:spPr>
          <a:xfrm>
            <a:off x="557029" y="-391885"/>
            <a:ext cx="2988722" cy="1800493"/>
          </a:xfrm>
        </p:spPr>
        <p:txBody>
          <a:bodyPr rtlCol="0"/>
          <a:lstStyle/>
          <a:p>
            <a:pPr rtl="0"/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Ранжирующие оконные</a:t>
            </a:r>
            <a:b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</a:br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функции</a:t>
            </a:r>
            <a:endParaRPr lang="ru-RU" b="1" noProof="1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16" name="Текст 14"/>
          <p:cNvSpPr>
            <a:spLocks noGrp="1"/>
          </p:cNvSpPr>
          <p:nvPr>
            <p:ph type="body" sz="quarter" idx="11"/>
          </p:nvPr>
        </p:nvSpPr>
        <p:spPr>
          <a:xfrm>
            <a:off x="4000113" y="328983"/>
            <a:ext cx="7879152" cy="1311128"/>
          </a:xfrm>
        </p:spPr>
        <p:txBody>
          <a:bodyPr rtlCol="0"/>
          <a:lstStyle/>
          <a:p>
            <a:pPr algn="just"/>
            <a:r>
              <a:rPr lang="ru-RU" noProof="1" smtClean="0"/>
              <a:t>Конструкция ранжирующих оконных функций аналогична конструкции агрегатных, отличие заключается лишь в используемых функциях, которые ранжируют значение для каждой строки в окне</a:t>
            </a:r>
          </a:p>
        </p:txBody>
      </p:sp>
      <p:sp>
        <p:nvSpPr>
          <p:cNvPr id="17" name="Объект 46"/>
          <p:cNvSpPr txBox="1">
            <a:spLocks/>
          </p:cNvSpPr>
          <p:nvPr/>
        </p:nvSpPr>
        <p:spPr>
          <a:xfrm>
            <a:off x="4139070" y="2222842"/>
            <a:ext cx="335906" cy="734583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  <a:endParaRPr lang="ru-RU" sz="5400" noProof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8" name="Объект 3"/>
          <p:cNvSpPr txBox="1">
            <a:spLocks/>
          </p:cNvSpPr>
          <p:nvPr/>
        </p:nvSpPr>
        <p:spPr>
          <a:xfrm>
            <a:off x="5118986" y="2222842"/>
            <a:ext cx="6760278" cy="775508"/>
          </a:xfrm>
          <a:prstGeom prst="rect">
            <a:avLst/>
          </a:prstGeom>
        </p:spPr>
        <p:txBody>
          <a:bodyPr rtlCol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2200" noProof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ROW_NUMBER</a:t>
            </a: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( ) – 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возвращает номер строки в окне</a:t>
            </a:r>
          </a:p>
        </p:txBody>
      </p:sp>
      <p:sp>
        <p:nvSpPr>
          <p:cNvPr id="19" name="Прямоугольник 18"/>
          <p:cNvSpPr/>
          <p:nvPr/>
        </p:nvSpPr>
        <p:spPr>
          <a:xfrm rot="5400000">
            <a:off x="4630499" y="2566980"/>
            <a:ext cx="720000" cy="463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noProof="1"/>
          </a:p>
        </p:txBody>
      </p:sp>
      <p:sp>
        <p:nvSpPr>
          <p:cNvPr id="20" name="Объект 46"/>
          <p:cNvSpPr txBox="1">
            <a:spLocks/>
          </p:cNvSpPr>
          <p:nvPr/>
        </p:nvSpPr>
        <p:spPr>
          <a:xfrm>
            <a:off x="4139070" y="3447612"/>
            <a:ext cx="335906" cy="734583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</a:p>
        </p:txBody>
      </p:sp>
      <p:sp>
        <p:nvSpPr>
          <p:cNvPr id="21" name="Объект 3"/>
          <p:cNvSpPr txBox="1">
            <a:spLocks/>
          </p:cNvSpPr>
          <p:nvPr/>
        </p:nvSpPr>
        <p:spPr>
          <a:xfrm>
            <a:off x="5118986" y="3130904"/>
            <a:ext cx="6760279" cy="1368000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lnSpc>
                <a:spcPct val="100000"/>
              </a:lnSpc>
              <a:spcBef>
                <a:spcPts val="0"/>
              </a:spcBef>
            </a:pP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RANK( ) – 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похожа на </a:t>
            </a: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ROW_NUMBER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но присваивает одинаковые номера строкам с одинаковыми значениями и, в таком случае, следующее значение ранга пропускается</a:t>
            </a:r>
            <a:endParaRPr lang="ru-RU" sz="2000" b="0" noProof="1">
              <a:solidFill>
                <a:schemeClr val="bg1"/>
              </a:solidFill>
              <a:latin typeface="Segoe UI Light"/>
            </a:endParaRPr>
          </a:p>
          <a:p>
            <a:pPr algn="just"/>
            <a:endParaRPr lang="ru-RU" sz="2200" noProof="1">
              <a:solidFill>
                <a:srgbClr val="0074A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 rot="5400000">
            <a:off x="4306500" y="3791751"/>
            <a:ext cx="1368000" cy="463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4" name="Объект 46"/>
          <p:cNvSpPr txBox="1">
            <a:spLocks/>
          </p:cNvSpPr>
          <p:nvPr/>
        </p:nvSpPr>
        <p:spPr>
          <a:xfrm>
            <a:off x="4139071" y="4657799"/>
            <a:ext cx="335906" cy="734583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>
                <a:latin typeface="Segoe UI Black" panose="020B0A02040204020203" pitchFamily="34" charset="0"/>
                <a:ea typeface="Segoe UI Black" panose="020B0A02040204020203" pitchFamily="34" charset="0"/>
              </a:rPr>
              <a:t>3</a:t>
            </a:r>
          </a:p>
        </p:txBody>
      </p:sp>
      <p:sp>
        <p:nvSpPr>
          <p:cNvPr id="25" name="Объект 3"/>
          <p:cNvSpPr txBox="1">
            <a:spLocks/>
          </p:cNvSpPr>
          <p:nvPr/>
        </p:nvSpPr>
        <p:spPr>
          <a:xfrm>
            <a:off x="5118986" y="4672382"/>
            <a:ext cx="6760279" cy="720000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lnSpc>
                <a:spcPct val="100000"/>
              </a:lnSpc>
              <a:spcBef>
                <a:spcPts val="0"/>
              </a:spcBef>
            </a:pP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DENSE_RANK( ) – 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работает как </a:t>
            </a: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RANK()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но не пропускает следующие значения ранга</a:t>
            </a:r>
            <a:endParaRPr lang="ru-RU" sz="2000" b="0" noProof="1">
              <a:solidFill>
                <a:schemeClr val="bg1"/>
              </a:solidFill>
              <a:latin typeface="Segoe UI Light"/>
            </a:endParaRPr>
          </a:p>
          <a:p>
            <a:pPr algn="just"/>
            <a:endParaRPr lang="ru-RU" sz="2200" noProof="1">
              <a:solidFill>
                <a:srgbClr val="0074A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 rot="5400000">
            <a:off x="4630500" y="5009229"/>
            <a:ext cx="720000" cy="463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7" name="Объект 46"/>
          <p:cNvSpPr txBox="1">
            <a:spLocks/>
          </p:cNvSpPr>
          <p:nvPr/>
        </p:nvSpPr>
        <p:spPr>
          <a:xfrm>
            <a:off x="4139071" y="5570785"/>
            <a:ext cx="335906" cy="734583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noProof="1">
                <a:latin typeface="Segoe UI Black" panose="020B0A02040204020203" pitchFamily="34" charset="0"/>
                <a:ea typeface="Segoe UI Black" panose="020B0A02040204020203" pitchFamily="34" charset="0"/>
              </a:rPr>
              <a:t>4</a:t>
            </a:r>
            <a:endParaRPr lang="ru-RU" sz="5400" noProof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8" name="Объект 3"/>
          <p:cNvSpPr txBox="1">
            <a:spLocks/>
          </p:cNvSpPr>
          <p:nvPr/>
        </p:nvSpPr>
        <p:spPr>
          <a:xfrm>
            <a:off x="5118986" y="5565860"/>
            <a:ext cx="6760279" cy="739508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lnSpc>
                <a:spcPct val="100000"/>
              </a:lnSpc>
              <a:spcBef>
                <a:spcPts val="0"/>
              </a:spcBef>
            </a:pP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NTILE( k ) – 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делит строки внутри групп на </a:t>
            </a: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 </a:t>
            </a:r>
            <a:r>
              <a:rPr lang="ru-RU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фрагментов</a:t>
            </a:r>
            <a:r>
              <a:rPr lang="en-US" sz="2200" noProof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endParaRPr lang="ru-RU" sz="2000" b="0" noProof="1">
              <a:solidFill>
                <a:schemeClr val="bg1"/>
              </a:solidFill>
              <a:latin typeface="Segoe UI Light"/>
            </a:endParaRPr>
          </a:p>
          <a:p>
            <a:pPr algn="just"/>
            <a:endParaRPr lang="ru-RU" sz="2200" noProof="1">
              <a:solidFill>
                <a:srgbClr val="0074A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9" name="Прямоугольник 28"/>
          <p:cNvSpPr/>
          <p:nvPr/>
        </p:nvSpPr>
        <p:spPr>
          <a:xfrm rot="5400000">
            <a:off x="4630500" y="5922215"/>
            <a:ext cx="720000" cy="463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pic>
        <p:nvPicPr>
          <p:cNvPr id="1028" name="Picture 4" descr="https://upload.wikimedia.org/wikipedia/ru/d/dd/%D0%A7%D0%B8%D0%BB%D0%BB%D0%B8_%D0%92%D0%B8%D0%BB%D0%BB%D0%B8_%28%D0%BF%D0%B5%D1%80%D1%81%D0%BE%D0%BD%D0%B0%D0%B6%29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64" b="89901" l="7119" r="89901">
                        <a14:foregroundMark x1="56954" y1="70695" x2="56954" y2="70695"/>
                        <a14:foregroundMark x1="54636" y1="60927" x2="54636" y2="60927"/>
                        <a14:foregroundMark x1="48675" y1="72517" x2="48675" y2="72517"/>
                        <a14:foregroundMark x1="58113" y1="64404" x2="58113" y2="64404"/>
                        <a14:foregroundMark x1="51490" y1="68046" x2="51490" y2="68046"/>
                        <a14:foregroundMark x1="53311" y1="75331" x2="53311" y2="75331"/>
                        <a14:foregroundMark x1="44371" y1="78477" x2="44371" y2="78477"/>
                        <a14:foregroundMark x1="40894" y1="77815" x2="40894" y2="77815"/>
                        <a14:foregroundMark x1="43543" y1="80464" x2="43543" y2="80464"/>
                        <a14:foregroundMark x1="43709" y1="75993" x2="43709" y2="75993"/>
                        <a14:foregroundMark x1="40397" y1="75331" x2="40397" y2="75331"/>
                        <a14:foregroundMark x1="46192" y1="74503" x2="46192" y2="74503"/>
                        <a14:foregroundMark x1="49172" y1="76987" x2="49172" y2="76987"/>
                        <a14:foregroundMark x1="52152" y1="80132" x2="52152" y2="80132"/>
                        <a14:foregroundMark x1="57781" y1="75828" x2="57781" y2="75828"/>
                        <a14:foregroundMark x1="59603" y1="72517" x2="59603" y2="72517"/>
                        <a14:foregroundMark x1="59934" y1="71854" x2="59934" y2="70861"/>
                        <a14:foregroundMark x1="59768" y1="68874" x2="59768" y2="67715"/>
                        <a14:foregroundMark x1="59272" y1="65728" x2="59437" y2="64901"/>
                        <a14:foregroundMark x1="59106" y1="63742" x2="59106" y2="61755"/>
                        <a14:foregroundMark x1="59272" y1="60430" x2="59272" y2="59603"/>
                        <a14:foregroundMark x1="59106" y1="59437" x2="58609" y2="58940"/>
                        <a14:foregroundMark x1="57119" y1="58609" x2="55464" y2="60099"/>
                        <a14:foregroundMark x1="52483" y1="62086" x2="52152" y2="62583"/>
                        <a14:foregroundMark x1="52152" y1="63245" x2="51656" y2="66225"/>
                        <a14:foregroundMark x1="51656" y1="66722" x2="51656" y2="67219"/>
                        <a14:foregroundMark x1="48013" y1="70861" x2="48013" y2="70861"/>
                        <a14:foregroundMark x1="47517" y1="72682" x2="47517" y2="72682"/>
                        <a14:foregroundMark x1="39570" y1="77980" x2="39570" y2="77980"/>
                        <a14:foregroundMark x1="39073" y1="77318" x2="39073" y2="77318"/>
                        <a14:foregroundMark x1="38742" y1="75993" x2="38742" y2="75993"/>
                        <a14:foregroundMark x1="38411" y1="75497" x2="38411" y2="75497"/>
                        <a14:foregroundMark x1="38079" y1="75497" x2="38079" y2="75497"/>
                        <a14:foregroundMark x1="37914" y1="75497" x2="37914" y2="75497"/>
                        <a14:foregroundMark x1="37417" y1="75828" x2="37417" y2="75828"/>
                        <a14:foregroundMark x1="37417" y1="75993" x2="37417" y2="75993"/>
                        <a14:foregroundMark x1="37417" y1="75993" x2="37417" y2="75993"/>
                        <a14:foregroundMark x1="37748" y1="78311" x2="37748" y2="78311"/>
                        <a14:foregroundMark x1="37748" y1="78642" x2="37914" y2="79139"/>
                        <a14:foregroundMark x1="58444" y1="56623" x2="58113" y2="56457"/>
                        <a14:foregroundMark x1="57947" y1="56457" x2="57947" y2="56457"/>
                        <a14:foregroundMark x1="57119" y1="53477" x2="57119" y2="53477"/>
                        <a14:foregroundMark x1="56954" y1="53477" x2="56954" y2="53477"/>
                        <a14:foregroundMark x1="56126" y1="39901" x2="56126" y2="39901"/>
                        <a14:foregroundMark x1="42715" y1="48344" x2="42715" y2="48344"/>
                        <a14:foregroundMark x1="44205" y1="38576" x2="44205" y2="38576"/>
                        <a14:foregroundMark x1="37583" y1="36921" x2="37583" y2="36921"/>
                        <a14:foregroundMark x1="41391" y1="36093" x2="41391" y2="36093"/>
                        <a14:foregroundMark x1="41556" y1="35927" x2="41556" y2="35927"/>
                        <a14:foregroundMark x1="42881" y1="37086" x2="42881" y2="37086"/>
                        <a14:foregroundMark x1="43377" y1="37252" x2="43377" y2="37252"/>
                        <a14:foregroundMark x1="45199" y1="37252" x2="45199" y2="37252"/>
                        <a14:foregroundMark x1="46523" y1="37914" x2="46523" y2="37914"/>
                        <a14:foregroundMark x1="50828" y1="34934" x2="50828" y2="34934"/>
                        <a14:foregroundMark x1="50828" y1="34768" x2="50662" y2="35430"/>
                        <a14:foregroundMark x1="50828" y1="36921" x2="50993" y2="37417"/>
                        <a14:foregroundMark x1="44868" y1="32285" x2="44868" y2="32285"/>
                        <a14:foregroundMark x1="38742" y1="30960" x2="38742" y2="30960"/>
                        <a14:foregroundMark x1="36921" y1="33278" x2="36921" y2="33278"/>
                        <a14:foregroundMark x1="45199" y1="46689" x2="45199" y2="46689"/>
                        <a14:foregroundMark x1="42881" y1="46689" x2="42881" y2="46689"/>
                        <a14:foregroundMark x1="40066" y1="47848" x2="40066" y2="47848"/>
                        <a14:foregroundMark x1="40232" y1="48675" x2="40232" y2="48675"/>
                        <a14:foregroundMark x1="39901" y1="49669" x2="39901" y2="49669"/>
                        <a14:foregroundMark x1="56126" y1="50828" x2="56126" y2="50828"/>
                        <a14:foregroundMark x1="46192" y1="33113" x2="46192" y2="33113"/>
                        <a14:foregroundMark x1="30298" y1="27980" x2="30298" y2="27980"/>
                        <a14:foregroundMark x1="36093" y1="77152" x2="36093" y2="77152"/>
                        <a14:foregroundMark x1="36093" y1="76490" x2="36093" y2="76490"/>
                        <a14:foregroundMark x1="35927" y1="76159" x2="35927" y2="76159"/>
                        <a14:foregroundMark x1="35927" y1="75828" x2="35927" y2="75828"/>
                        <a14:foregroundMark x1="36589" y1="78146" x2="36589" y2="78146"/>
                        <a14:foregroundMark x1="36258" y1="77649" x2="36258" y2="77649"/>
                        <a14:foregroundMark x1="54139" y1="59768" x2="54139" y2="597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621" t="11977" r="25220" b="9878"/>
          <a:stretch/>
        </p:blipFill>
        <p:spPr bwMode="auto">
          <a:xfrm>
            <a:off x="311474" y="1863685"/>
            <a:ext cx="3180337" cy="476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2345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16" grpId="0"/>
      <p:bldP spid="17" grpId="0"/>
      <p:bldP spid="18" grpId="0"/>
      <p:bldP spid="19" grpId="0" animBg="1"/>
      <p:bldP spid="20" grpId="0"/>
      <p:bldP spid="21" grpId="0"/>
      <p:bldP spid="23" grpId="0" animBg="1"/>
      <p:bldP spid="24" grpId="0"/>
      <p:bldP spid="25" grpId="0"/>
      <p:bldP spid="26" grpId="0" animBg="1"/>
      <p:bldP spid="27" grpId="0"/>
      <p:bldP spid="28" grpId="0"/>
      <p:bldP spid="29" grpId="0" animBg="1"/>
    </p:bldLst>
  </p:timing>
</p:sld>
</file>

<file path=ppt/theme/theme1.xml><?xml version="1.0" encoding="utf-8"?>
<a:theme xmlns:a="http://schemas.openxmlformats.org/drawingml/2006/main" name="Создание истории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8384585_TF16401425" id="{4FFF853C-F0E9-4B05-9CA1-10297EE6468B}" vid="{02125B37-770C-4DA6-8E58-EF00A86C7FC3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480f6609812271f56e53f2aff71704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b48d77c16982ba2890c3fe2b4c067b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2E6351-E64A-42DD-A554-7DF752222129}">
  <ds:schemaRefs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30CA71C-6B24-463C-853F-076A02E27C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C2FF92-1ACE-4D23-9586-85906FF02F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tf16401425_win32</Template>
  <TotalTime>0</TotalTime>
  <Words>2008</Words>
  <Application>Microsoft Office PowerPoint</Application>
  <PresentationFormat>Широкоэкранный</PresentationFormat>
  <Paragraphs>328</Paragraphs>
  <Slides>24</Slides>
  <Notes>24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5" baseType="lpstr">
      <vt:lpstr>Arial</vt:lpstr>
      <vt:lpstr>Arial Black</vt:lpstr>
      <vt:lpstr>Calibri</vt:lpstr>
      <vt:lpstr>Georgia</vt:lpstr>
      <vt:lpstr>Segoe UI</vt:lpstr>
      <vt:lpstr>Segoe UI Black</vt:lpstr>
      <vt:lpstr>Segoe UI Light</vt:lpstr>
      <vt:lpstr>Segoe UI Semibold</vt:lpstr>
      <vt:lpstr>Segoe UI Semilight</vt:lpstr>
      <vt:lpstr>Wingdings</vt:lpstr>
      <vt:lpstr>Создание истории Neal Creative</vt:lpstr>
      <vt:lpstr>Лекция 6</vt:lpstr>
      <vt:lpstr>Оконные функции</vt:lpstr>
      <vt:lpstr>Оконные функции</vt:lpstr>
      <vt:lpstr>Агрегатные оконные функции</vt:lpstr>
      <vt:lpstr>Агрегатные оконные функции</vt:lpstr>
      <vt:lpstr>Агрегатные оконные функции</vt:lpstr>
      <vt:lpstr>Агрегатные оконные функции</vt:lpstr>
      <vt:lpstr>Агрегатные оконные функции</vt:lpstr>
      <vt:lpstr>Ранжирующие оконные функции</vt:lpstr>
      <vt:lpstr>Ранжирующие оконные функции</vt:lpstr>
      <vt:lpstr>Аналитические оконные функции</vt:lpstr>
      <vt:lpstr>Аналитические оконные функции</vt:lpstr>
      <vt:lpstr>Аналитические оконные функции</vt:lpstr>
      <vt:lpstr>Аналитические оконные функции</vt:lpstr>
      <vt:lpstr>Аналитические оконные функции</vt:lpstr>
      <vt:lpstr>Границы оконных функций</vt:lpstr>
      <vt:lpstr>Границы оконных функций</vt:lpstr>
      <vt:lpstr>Границы оконных функций</vt:lpstr>
      <vt:lpstr>Выражения для ограничения</vt:lpstr>
      <vt:lpstr>Границы оконных функций</vt:lpstr>
      <vt:lpstr>Границы оконных функций</vt:lpstr>
      <vt:lpstr>Границы оконных функций</vt:lpstr>
      <vt:lpstr>Презентация PowerPoint</vt:lpstr>
      <vt:lpstr>Презентация PowerPoint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2022-11-05T07:32:34Z</dcterms:created>
  <dcterms:modified xsi:type="dcterms:W3CDTF">2023-02-01T07:31:56Z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